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27" d="100"/>
          <a:sy n="127" d="100"/>
        </p:scale>
        <p:origin x="25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>
                <a:solidFill>
                  <a:srgbClr val="002060"/>
                </a:solidFill>
              </a:rPr>
              <a:t>Основные параметры бюджета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6">
                    <a:shade val="74000"/>
                    <a:satMod val="130000"/>
                    <a:lumMod val="90000"/>
                  </a:schemeClr>
                  <a:schemeClr val="accent6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22446673</c:v>
                </c:pt>
                <c:pt idx="1">
                  <c:v>20149846</c:v>
                </c:pt>
                <c:pt idx="2">
                  <c:v>20340275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34-41BB-81A5-B6BA6BF9E28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5">
                    <a:shade val="74000"/>
                    <a:satMod val="130000"/>
                    <a:lumMod val="90000"/>
                  </a:schemeClr>
                  <a:schemeClr val="accent5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22446673</c:v>
                </c:pt>
                <c:pt idx="1">
                  <c:v>20149846</c:v>
                </c:pt>
                <c:pt idx="2">
                  <c:v>20340275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34-41BB-81A5-B6BA6BF9E28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4">
                    <a:shade val="74000"/>
                    <a:satMod val="130000"/>
                    <a:lumMod val="90000"/>
                  </a:schemeClr>
                  <a:schemeClr val="accent4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34-41BB-81A5-B6BA6BF9E28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678351152"/>
        <c:axId val="678351808"/>
        <c:axId val="0"/>
      </c:bar3DChart>
      <c:catAx>
        <c:axId val="678351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8351808"/>
        <c:crosses val="autoZero"/>
        <c:auto val="1"/>
        <c:lblAlgn val="ctr"/>
        <c:lblOffset val="100"/>
        <c:noMultiLvlLbl val="0"/>
      </c:catAx>
      <c:valAx>
        <c:axId val="678351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78351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Структура безвозмездных поступлений в 2024 году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безвозмездных поступлений в 2024 году</c:v>
                </c:pt>
              </c:strCache>
            </c:strRef>
          </c:tx>
          <c:dPt>
            <c:idx val="0"/>
            <c:bubble3D val="0"/>
            <c:explosion val="14"/>
            <c:spPr>
              <a:blipFill rotWithShape="1">
                <a:blip xmlns:r="http://schemas.openxmlformats.org/officeDocument/2006/relationships" r:embed="rId3">
                  <a:duotone>
                    <a:schemeClr val="accent1">
                      <a:shade val="74000"/>
                      <a:satMod val="130000"/>
                      <a:lumMod val="90000"/>
                    </a:schemeClr>
                    <a:schemeClr val="accent1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064D-4BF8-A872-378FE8D2FA49}"/>
              </c:ext>
            </c:extLst>
          </c:dPt>
          <c:dPt>
            <c:idx val="1"/>
            <c:bubble3D val="0"/>
            <c:explosion val="12"/>
            <c:spPr>
              <a:blipFill rotWithShape="1">
                <a:blip xmlns:r="http://schemas.openxmlformats.org/officeDocument/2006/relationships" r:embed="rId3">
                  <a:duotone>
                    <a:schemeClr val="accent2">
                      <a:shade val="74000"/>
                      <a:satMod val="130000"/>
                      <a:lumMod val="90000"/>
                    </a:schemeClr>
                    <a:schemeClr val="accent2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64D-4BF8-A872-378FE8D2FA49}"/>
              </c:ext>
            </c:extLst>
          </c:dPt>
          <c:dPt>
            <c:idx val="2"/>
            <c:bubble3D val="0"/>
            <c:explosion val="5"/>
            <c:spPr>
              <a:blipFill rotWithShape="1">
                <a:blip xmlns:r="http://schemas.openxmlformats.org/officeDocument/2006/relationships" r:embed="rId3">
                  <a:duotone>
                    <a:schemeClr val="accent3">
                      <a:shade val="74000"/>
                      <a:satMod val="130000"/>
                      <a:lumMod val="90000"/>
                    </a:schemeClr>
                    <a:schemeClr val="accent3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064D-4BF8-A872-378FE8D2FA49}"/>
              </c:ext>
            </c:extLst>
          </c:dPt>
          <c:dPt>
            <c:idx val="3"/>
            <c:bubble3D val="0"/>
            <c:explosion val="9"/>
            <c:spPr>
              <a:blipFill rotWithShape="1">
                <a:blip xmlns:r="http://schemas.openxmlformats.org/officeDocument/2006/relationships" r:embed="rId3">
                  <a:duotone>
                    <a:schemeClr val="accent4">
                      <a:shade val="74000"/>
                      <a:satMod val="130000"/>
                      <a:lumMod val="90000"/>
                    </a:schemeClr>
                    <a:schemeClr val="accent4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64D-4BF8-A872-378FE8D2FA49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3732146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064D-4BF8-A872-378FE8D2FA49}"/>
                </c:ext>
              </c:extLst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4D-4BF8-A872-378FE8D2FA49}"/>
                </c:ext>
              </c:extLst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64D-4BF8-A872-378FE8D2FA49}"/>
                </c:ext>
              </c:extLst>
            </c:dLbl>
            <c:dLbl>
              <c:idx val="3"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4D-4BF8-A872-378FE8D2FA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МБТ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3732146</c:v>
                </c:pt>
                <c:pt idx="1">
                  <c:v>1936300</c:v>
                </c:pt>
                <c:pt idx="2">
                  <c:v>337274</c:v>
                </c:pt>
                <c:pt idx="3">
                  <c:v>101818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4D-4BF8-A872-378FE8D2FA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0"/>
          <a:lstStyle/>
          <a:p>
            <a:pPr>
              <a:defRPr sz="2128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Структура налоговых и неналоговых доходов в 2024 году</a:t>
            </a:r>
          </a:p>
        </c:rich>
      </c:tx>
      <c:layout>
        <c:manualLayout>
          <c:xMode val="edge"/>
          <c:yMode val="edge"/>
          <c:x val="2.3051010205215219E-3"/>
          <c:y val="7.615011834128135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0"/>
        <a:lstStyle/>
        <a:p>
          <a:pPr>
            <a:defRPr sz="2128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налоговых и неналоговых доходов в 2024 году</c:v>
                </c:pt>
              </c:strCache>
            </c:strRef>
          </c:tx>
          <c:explosion val="6"/>
          <c:dPt>
            <c:idx val="0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1">
                      <a:shade val="74000"/>
                      <a:satMod val="130000"/>
                      <a:lumMod val="90000"/>
                    </a:schemeClr>
                    <a:schemeClr val="accent1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78A-49AC-A864-29F5783E1760}"/>
              </c:ext>
            </c:extLst>
          </c:dPt>
          <c:dPt>
            <c:idx val="1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2">
                      <a:shade val="74000"/>
                      <a:satMod val="130000"/>
                      <a:lumMod val="90000"/>
                    </a:schemeClr>
                    <a:schemeClr val="accent2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829-4A00-8F5D-6AF0040083D9}"/>
              </c:ext>
            </c:extLst>
          </c:dPt>
          <c:dPt>
            <c:idx val="2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3">
                      <a:shade val="74000"/>
                      <a:satMod val="130000"/>
                      <a:lumMod val="90000"/>
                    </a:schemeClr>
                    <a:schemeClr val="accent3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78A-49AC-A864-29F5783E1760}"/>
              </c:ext>
            </c:extLst>
          </c:dPt>
          <c:dPt>
            <c:idx val="3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4">
                      <a:shade val="74000"/>
                      <a:satMod val="130000"/>
                      <a:lumMod val="90000"/>
                    </a:schemeClr>
                    <a:schemeClr val="accent4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829-4A00-8F5D-6AF0040083D9}"/>
              </c:ext>
            </c:extLst>
          </c:dPt>
          <c:dPt>
            <c:idx val="4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5">
                      <a:shade val="74000"/>
                      <a:satMod val="130000"/>
                      <a:lumMod val="90000"/>
                    </a:schemeClr>
                    <a:schemeClr val="accent5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outerShdw blurRad="38100" dist="25400" dir="5400000" rotWithShape="0">
                  <a:srgbClr val="000000">
                    <a:alpha val="60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C78A-49AC-A864-29F5783E176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сельскохозяйственный налог</c:v>
                </c:pt>
                <c:pt idx="2">
                  <c:v>налог на имущество физических лиц</c:v>
                </c:pt>
                <c:pt idx="3">
                  <c:v>земельный налог с организаций</c:v>
                </c:pt>
                <c:pt idx="4">
                  <c:v>земельный налог с физических лиц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4246515</c:v>
                </c:pt>
                <c:pt idx="1">
                  <c:v>0</c:v>
                </c:pt>
                <c:pt idx="2">
                  <c:v>2082985</c:v>
                </c:pt>
                <c:pt idx="3">
                  <c:v>7130432</c:v>
                </c:pt>
                <c:pt idx="4">
                  <c:v>2879203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8A-49AC-A864-29F5783E176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4531558640377"/>
          <c:y val="6.1865310629637522E-2"/>
          <c:w val="0.86810563892147574"/>
          <c:h val="0.44612633839506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1">
                    <a:shade val="74000"/>
                    <a:satMod val="130000"/>
                    <a:lumMod val="90000"/>
                  </a:schemeClr>
                  <a:schemeClr val="accent1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strRef>
              <c:f>Лист1!$A$2:$A$9</c:f>
              <c:strCache>
                <c:ptCount val="8"/>
                <c:pt idx="0">
                  <c:v>условно утвержденные расходы</c:v>
                </c:pt>
                <c:pt idx="1">
                  <c:v>общегосударственные вопросы</c:v>
                </c:pt>
                <c:pt idx="2">
                  <c:v>национальная оборона</c:v>
                </c:pt>
                <c:pt idx="3">
                  <c:v>национальная безопасность и правоохранительная деятельность</c:v>
                </c:pt>
                <c:pt idx="4">
                  <c:v>национальная экономика</c:v>
                </c:pt>
                <c:pt idx="5">
                  <c:v>жилищно-коммунальное хозяйство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0</c:v>
                </c:pt>
                <c:pt idx="1">
                  <c:v>8541785.8000000007</c:v>
                </c:pt>
                <c:pt idx="2" formatCode="#,##0.00">
                  <c:v>337274</c:v>
                </c:pt>
                <c:pt idx="3" formatCode="#,##0.00">
                  <c:v>1585500</c:v>
                </c:pt>
                <c:pt idx="4" formatCode="#,##0.00">
                  <c:v>161818</c:v>
                </c:pt>
                <c:pt idx="5" formatCode="#,##0.00">
                  <c:v>11036000</c:v>
                </c:pt>
                <c:pt idx="6">
                  <c:v>639295.19999999995</c:v>
                </c:pt>
                <c:pt idx="7">
                  <c:v>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24-4CB1-9AD5-6371CD70879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 год2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2">
                    <a:shade val="74000"/>
                    <a:satMod val="130000"/>
                    <a:lumMod val="90000"/>
                  </a:schemeClr>
                  <a:schemeClr val="accent2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strRef>
              <c:f>Лист1!$A$2:$A$9</c:f>
              <c:strCache>
                <c:ptCount val="8"/>
                <c:pt idx="0">
                  <c:v>условно утвержденные расходы</c:v>
                </c:pt>
                <c:pt idx="1">
                  <c:v>общегосударственные вопросы</c:v>
                </c:pt>
                <c:pt idx="2">
                  <c:v>национальная оборона</c:v>
                </c:pt>
                <c:pt idx="3">
                  <c:v>национальная безопасность и правоохранительная деятельность</c:v>
                </c:pt>
                <c:pt idx="4">
                  <c:v>национальная экономика</c:v>
                </c:pt>
                <c:pt idx="5">
                  <c:v>жилищно-коммунальное хозяйство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494451.07</c:v>
                </c:pt>
                <c:pt idx="1">
                  <c:v>9417796.7300000004</c:v>
                </c:pt>
                <c:pt idx="2" formatCode="#,##0.00">
                  <c:v>371803</c:v>
                </c:pt>
                <c:pt idx="3" formatCode="#,##0.00">
                  <c:v>435500</c:v>
                </c:pt>
                <c:pt idx="4" formatCode="#,##0.00">
                  <c:v>60000</c:v>
                </c:pt>
                <c:pt idx="5" formatCode="#,##0.00">
                  <c:v>8586000</c:v>
                </c:pt>
                <c:pt idx="6">
                  <c:v>639295.19999999995</c:v>
                </c:pt>
                <c:pt idx="7">
                  <c:v>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524-4CB1-9AD5-6371CD70879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2026 год</c:v>
                </c:pt>
              </c:strCache>
            </c:strRef>
          </c:tx>
          <c:spPr>
            <a:blipFill rotWithShape="1">
              <a:blip xmlns:r="http://schemas.openxmlformats.org/officeDocument/2006/relationships" r:embed="rId3">
                <a:duotone>
                  <a:schemeClr val="accent3">
                    <a:shade val="74000"/>
                    <a:satMod val="130000"/>
                    <a:lumMod val="90000"/>
                  </a:schemeClr>
                  <a:schemeClr val="accent3">
                    <a:tint val="94000"/>
                    <a:satMod val="120000"/>
                    <a:lumMod val="104000"/>
                  </a:schemeClr>
                </a:duotone>
              </a:blip>
              <a:tile tx="0" ty="0" sx="100000" sy="100000" flip="none" algn="tl"/>
            </a:blipFill>
            <a:ln>
              <a:noFill/>
            </a:ln>
            <a:effectLst>
              <a:outerShdw blurRad="38100" dist="25400" dir="5400000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strRef>
              <c:f>Лист1!$A$2:$A$9</c:f>
              <c:strCache>
                <c:ptCount val="8"/>
                <c:pt idx="0">
                  <c:v>условно утвержденные расходы</c:v>
                </c:pt>
                <c:pt idx="1">
                  <c:v>общегосударственные вопросы</c:v>
                </c:pt>
                <c:pt idx="2">
                  <c:v>национальная оборона</c:v>
                </c:pt>
                <c:pt idx="3">
                  <c:v>национальная безопасность и правоохранительная деятельность</c:v>
                </c:pt>
                <c:pt idx="4">
                  <c:v>национальная экономика</c:v>
                </c:pt>
                <c:pt idx="5">
                  <c:v>жилищно-коммунальное хозяйство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996667.85</c:v>
                </c:pt>
                <c:pt idx="1">
                  <c:v>9120893.9499999993</c:v>
                </c:pt>
                <c:pt idx="2" formatCode="#,##0.00">
                  <c:v>406918</c:v>
                </c:pt>
                <c:pt idx="3" formatCode="#,##0.00">
                  <c:v>435500</c:v>
                </c:pt>
                <c:pt idx="4" formatCode="#,##0.00">
                  <c:v>60000</c:v>
                </c:pt>
                <c:pt idx="5" formatCode="#,##0.00">
                  <c:v>8536000</c:v>
                </c:pt>
                <c:pt idx="6">
                  <c:v>639295.19999999995</c:v>
                </c:pt>
                <c:pt idx="7">
                  <c:v>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24-4CB1-9AD5-6371CD7087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831966720"/>
        <c:axId val="831959176"/>
      </c:barChart>
      <c:catAx>
        <c:axId val="831966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959176"/>
        <c:crosses val="autoZero"/>
        <c:auto val="1"/>
        <c:lblAlgn val="ctr"/>
        <c:lblOffset val="100"/>
        <c:noMultiLvlLbl val="0"/>
      </c:catAx>
      <c:valAx>
        <c:axId val="831959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19667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002060"/>
          </a:solidFill>
        </a:defRPr>
      </a:pPr>
      <a:endParaRPr lang="ru-RU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625556639802654E-2"/>
          <c:y val="0.14609213516742309"/>
          <c:w val="0.46541264783148861"/>
          <c:h val="0.6568691162829295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/>
          </c:spPr>
          <c:explosion val="13"/>
          <c:dPt>
            <c:idx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glow rad="127000">
                  <a:schemeClr val="accent4">
                    <a:lumMod val="60000"/>
                    <a:lumOff val="40000"/>
                  </a:schemeClr>
                </a:glo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6-AB08-4BFE-8403-429BDEAC70CE}"/>
              </c:ext>
            </c:extLst>
          </c:dPt>
          <c:dPt>
            <c:idx val="1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2">
                      <a:shade val="74000"/>
                      <a:satMod val="130000"/>
                      <a:lumMod val="90000"/>
                    </a:schemeClr>
                    <a:schemeClr val="accent2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2-AB08-4BFE-8403-429BDEAC70CE}"/>
              </c:ext>
            </c:extLst>
          </c:dPt>
          <c:dPt>
            <c:idx val="2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3">
                      <a:shade val="74000"/>
                      <a:satMod val="130000"/>
                      <a:lumMod val="90000"/>
                    </a:schemeClr>
                    <a:schemeClr val="accent3"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1-AB08-4BFE-8403-429BDEAC70CE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3-AB08-4BFE-8403-429BDEAC70CE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9-AB08-4BFE-8403-429BDEAC70CE}"/>
              </c:ext>
            </c:extLst>
          </c:dPt>
          <c:dPt>
            <c:idx val="5"/>
            <c:bubble3D val="0"/>
            <c:spPr>
              <a:solidFill>
                <a:srgbClr val="7030A0"/>
              </a:soli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8-AB08-4BFE-8403-429BDEAC70CE}"/>
              </c:ext>
            </c:extLst>
          </c:dPt>
          <c:dPt>
            <c:idx val="6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1">
                      <a:lumMod val="60000"/>
                      <a:shade val="74000"/>
                      <a:satMod val="130000"/>
                      <a:lumMod val="90000"/>
                    </a:schemeClr>
                    <a:schemeClr val="accent1">
                      <a:lumMod val="60000"/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5-AB08-4BFE-8403-429BDEAC70CE}"/>
              </c:ext>
            </c:extLst>
          </c:dPt>
          <c:dPt>
            <c:idx val="7"/>
            <c:bubble3D val="0"/>
            <c:spPr>
              <a:solidFill>
                <a:srgbClr val="FFFF00"/>
              </a:soli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4-AB08-4BFE-8403-429BDEAC70CE}"/>
              </c:ext>
            </c:extLst>
          </c:dPt>
          <c:dPt>
            <c:idx val="8"/>
            <c:bubble3D val="0"/>
            <c:spPr>
              <a:solidFill>
                <a:srgbClr val="00B0F0"/>
              </a:solid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7-AB08-4BFE-8403-429BDEAC70CE}"/>
              </c:ext>
            </c:extLst>
          </c:dPt>
          <c:dPt>
            <c:idx val="9"/>
            <c:bubble3D val="0"/>
            <c:spPr>
              <a:blipFill rotWithShape="1">
                <a:blip xmlns:r="http://schemas.openxmlformats.org/officeDocument/2006/relationships" r:embed="rId3">
                  <a:duotone>
                    <a:schemeClr val="accent4">
                      <a:lumMod val="60000"/>
                      <a:shade val="74000"/>
                      <a:satMod val="130000"/>
                      <a:lumMod val="90000"/>
                    </a:schemeClr>
                    <a:schemeClr val="accent4">
                      <a:lumMod val="60000"/>
                      <a:tint val="94000"/>
                      <a:satMod val="120000"/>
                      <a:lumMod val="104000"/>
                    </a:schemeClr>
                  </a:duotone>
                </a:blip>
                <a:tile tx="0" ty="0" sx="100000" sy="100000" flip="none" algn="tl"/>
              </a:blipFill>
              <a:ln>
                <a:noFill/>
              </a:ln>
              <a:effectLst>
                <a:innerShdw blurRad="25400" dist="12700" dir="13500000">
                  <a:srgbClr val="000000">
                    <a:alpha val="45000"/>
                  </a:srgbClr>
                </a:innerShdw>
              </a:effectLst>
              <a:scene3d>
                <a:camera prst="orthographicFront"/>
                <a:lightRig rig="threePt" dir="t"/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12-07F3-40A6-98C3-B6DA03C59911}"/>
              </c:ext>
            </c:extLst>
          </c:dPt>
          <c:dLbls>
            <c:dLbl>
              <c:idx val="0"/>
              <c:layout>
                <c:manualLayout>
                  <c:x val="-6.4739996775447881E-2"/>
                  <c:y val="-0.118996149022263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B08-4BFE-8403-429BDEAC70CE}"/>
                </c:ext>
              </c:extLst>
            </c:dLbl>
            <c:dLbl>
              <c:idx val="1"/>
              <c:layout>
                <c:manualLayout>
                  <c:x val="7.5279066017962656E-3"/>
                  <c:y val="-0.144495323812749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08-4BFE-8403-429BDEAC70CE}"/>
                </c:ext>
              </c:extLst>
            </c:dLbl>
            <c:dLbl>
              <c:idx val="2"/>
              <c:layout>
                <c:manualLayout>
                  <c:x val="3.0111626407185007E-2"/>
                  <c:y val="-0.116871217789723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08-4BFE-8403-429BDEAC70CE}"/>
                </c:ext>
              </c:extLst>
            </c:dLbl>
            <c:dLbl>
              <c:idx val="3"/>
              <c:layout>
                <c:manualLayout>
                  <c:x val="7.8290228658681099E-2"/>
                  <c:y val="-7.86224556039958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08-4BFE-8403-429BDEAC70CE}"/>
                </c:ext>
              </c:extLst>
            </c:dLbl>
            <c:dLbl>
              <c:idx val="5"/>
              <c:layout>
                <c:manualLayout>
                  <c:x val="0"/>
                  <c:y val="0.117579528200570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B08-4BFE-8403-429BDEAC70CE}"/>
                </c:ext>
              </c:extLst>
            </c:dLbl>
            <c:dLbl>
              <c:idx val="6"/>
              <c:layout>
                <c:manualLayout>
                  <c:x val="-5.5706508853292369E-2"/>
                  <c:y val="0.152995048742910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B08-4BFE-8403-429BDEAC70CE}"/>
                </c:ext>
              </c:extLst>
            </c:dLbl>
            <c:dLbl>
              <c:idx val="7"/>
              <c:layout>
                <c:manualLayout>
                  <c:x val="-0.10689627374550696"/>
                  <c:y val="5.7373143278591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B08-4BFE-8403-429BDEAC70CE}"/>
                </c:ext>
              </c:extLst>
            </c:dLbl>
            <c:dLbl>
              <c:idx val="9"/>
              <c:layout>
                <c:manualLayout>
                  <c:x val="9.4363139671390546E-3"/>
                  <c:y val="0.121934325541332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2373626047027696E-2"/>
                      <c:h val="3.585095483217913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2-07F3-40A6-98C3-B6DA03C599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Управление муниципальным имуществом и земельнвми ресурсами</c:v>
                </c:pt>
                <c:pt idx="1">
                  <c:v>Профилактика правонарушений</c:v>
                </c:pt>
                <c:pt idx="2">
                  <c:v>Защита населения и территории от чрезвачайных ситуаций, обеспечение пожарной безопасности и безопасности людей на водных объектах</c:v>
                </c:pt>
                <c:pt idx="3">
                  <c:v>Энергосбережение и повышение энергетической эффективности</c:v>
                </c:pt>
                <c:pt idx="4">
                  <c:v>Обеспечение досутпным и комфортным жильем и коммунальными услугами граждан</c:v>
                </c:pt>
                <c:pt idx="5">
                  <c:v>Формирование современной городской среды</c:v>
                </c:pt>
                <c:pt idx="6">
                  <c:v>Социальная поддержка граждан</c:v>
                </c:pt>
                <c:pt idx="7">
                  <c:v>Повышение эффективности работы с молодежью, организация отдыха и оздоровления детей, молодежи, развитие физической культуры и спорта</c:v>
                </c:pt>
                <c:pt idx="8">
                  <c:v>Непрограммные расходы</c:v>
                </c:pt>
                <c:pt idx="9">
                  <c:v>Развитие культуры 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100000</c:v>
                </c:pt>
                <c:pt idx="1">
                  <c:v>3000</c:v>
                </c:pt>
                <c:pt idx="2">
                  <c:v>1585500</c:v>
                </c:pt>
                <c:pt idx="3">
                  <c:v>60000</c:v>
                </c:pt>
                <c:pt idx="4">
                  <c:v>8500000</c:v>
                </c:pt>
                <c:pt idx="5">
                  <c:v>2500000</c:v>
                </c:pt>
                <c:pt idx="6">
                  <c:v>639295.19999999995</c:v>
                </c:pt>
                <c:pt idx="7">
                  <c:v>45000</c:v>
                </c:pt>
                <c:pt idx="8">
                  <c:v>8913877.8000000007</c:v>
                </c:pt>
                <c:pt idx="9">
                  <c:v>100000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B08-4BFE-8403-429BDEAC70C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3"/>
        <c:holeSize val="41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374806763972273"/>
          <c:y val="4.732338977061451E-2"/>
          <c:w val="0.4372184444381218"/>
          <c:h val="0.941477051411958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185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939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726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430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97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124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545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677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68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3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15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3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99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66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63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76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99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0B9E3B1-425E-4AAB-8E84-84AF7BCDAEAA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1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ankgorodov.ru/place/derevnya_semenovka_kyrskii-raion_-1" TargetMode="External"/><Relationship Id="rId3" Type="http://schemas.openxmlformats.org/officeDocument/2006/relationships/hyperlink" Target="https://www.bankgorodov.ru/place/poselok_iskra_kyrskii-raion_" TargetMode="External"/><Relationship Id="rId7" Type="http://schemas.openxmlformats.org/officeDocument/2006/relationships/hyperlink" Target="https://www.bankgorodov.ru/place/sablin" TargetMode="External"/><Relationship Id="rId12" Type="http://schemas.openxmlformats.org/officeDocument/2006/relationships/image" Target="../media/image9.png"/><Relationship Id="rId2" Type="http://schemas.openxmlformats.org/officeDocument/2006/relationships/hyperlink" Target="https://www.bankgorodov.ru/place/shetink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bankgorodov.ru/place/derevnya_myravlevo" TargetMode="External"/><Relationship Id="rId11" Type="http://schemas.openxmlformats.org/officeDocument/2006/relationships/hyperlink" Target="https://www.bankgorodov.ru/place/poselok_ubileinii_kyrskii-raion_" TargetMode="External"/><Relationship Id="rId5" Type="http://schemas.openxmlformats.org/officeDocument/2006/relationships/hyperlink" Target="https://www.bankgorodov.ru/place/derevnya_mihailovo_kyrskii-raion_" TargetMode="External"/><Relationship Id="rId10" Type="http://schemas.openxmlformats.org/officeDocument/2006/relationships/hyperlink" Target="https://www.bankgorodov.ru/place/shyklinka" TargetMode="External"/><Relationship Id="rId4" Type="http://schemas.openxmlformats.org/officeDocument/2006/relationships/hyperlink" Target="https://www.bankgorodov.ru/place/lazyrnii" TargetMode="External"/><Relationship Id="rId9" Type="http://schemas.openxmlformats.org/officeDocument/2006/relationships/hyperlink" Target="https://www.bankgorodov.ru/place/derevnya_yshakovo_kyrskii-raion_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25"/>
            <a:ext cx="7772400" cy="432047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БЮДЖЕТ ДЛЯ ГРАЖДАН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445224"/>
            <a:ext cx="8350696" cy="1224136"/>
          </a:xfrm>
        </p:spPr>
        <p:txBody>
          <a:bodyPr>
            <a:normAutofit fontScale="62500" lnSpcReduction="20000"/>
          </a:bodyPr>
          <a:lstStyle/>
          <a:p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/>
              </a:rPr>
              <a:t>К РЕШЕНИЮ СОБРАНИЯ ДЕПУТАТОВ ЩЕТИНСКОГО СЕЛЬСОВЕТА КУРСКОГО РАЙОНА «О БЮДЖЕТЕ ЩЕТИНСКОГО СЕЛЬСОВЕТА КУРСКОГО РАЙОНА КУРСКОЙ ОБЛАСТИ НА </a:t>
            </a:r>
            <a:r>
              <a:rPr lang="ru-RU" sz="3600" dirty="0">
                <a:solidFill>
                  <a:schemeClr val="accent4">
                    <a:lumMod val="75000"/>
                  </a:schemeClr>
                </a:solidFill>
                <a:effectLst/>
              </a:rPr>
              <a:t>2024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/>
              </a:rPr>
              <a:t> ГОД И НА ПЛАНОВЫЙ ПЕРИОД </a:t>
            </a:r>
            <a:r>
              <a:rPr lang="ru-RU" sz="3600" dirty="0">
                <a:solidFill>
                  <a:schemeClr val="accent4">
                    <a:lumMod val="75000"/>
                  </a:schemeClr>
                </a:solidFill>
                <a:effectLst/>
              </a:rPr>
              <a:t>2025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/>
              </a:rPr>
              <a:t> И </a:t>
            </a:r>
            <a:r>
              <a:rPr lang="ru-RU" sz="3600" dirty="0">
                <a:solidFill>
                  <a:schemeClr val="accent4">
                    <a:lumMod val="75000"/>
                  </a:schemeClr>
                </a:solidFill>
                <a:effectLst/>
              </a:rPr>
              <a:t>2026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effectLst/>
              </a:rPr>
              <a:t> ГОДОВ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012D240-FE34-8606-5D37-34389DA54F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88" y="476672"/>
            <a:ext cx="4208512" cy="274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47D1454-330F-DB27-BD1C-084A87EA3A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276" y="2750448"/>
            <a:ext cx="4435300" cy="2645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33272-CEEA-FA07-B18B-DCB12F4B9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3859001" cy="1162050"/>
          </a:xfrm>
        </p:spPr>
        <p:txBody>
          <a:bodyPr anchor="ctr" anchorCtr="0">
            <a:normAutofit/>
          </a:bodyPr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>Реализация проекта «Формирование комфортной городской среды» в Щетинском сельсовете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54B8ECF-1368-240B-69BC-99E586347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12" y="3582111"/>
            <a:ext cx="3859001" cy="272721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DB6D2ED-865E-8BD9-0619-D4C214CC2F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859001" cy="1417836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проекта: </a:t>
            </a:r>
            <a:r>
              <a:rPr lang="ru-RU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повышение </a:t>
            </a:r>
            <a:r>
              <a:rPr lang="ru-RU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качества, комфорта, функциональности и эстетики городской среды на территории муниципального образования «Щетинский сельсовет».</a:t>
            </a:r>
          </a:p>
        </p:txBody>
      </p:sp>
      <p:sp>
        <p:nvSpPr>
          <p:cNvPr id="5" name="Текст 3">
            <a:extLst>
              <a:ext uri="{FF2B5EF4-FFF2-40B4-BE49-F238E27FC236}">
                <a16:creationId xmlns:a16="http://schemas.microsoft.com/office/drawing/2014/main" id="{F767B360-0C3B-D618-217E-CBB24DFCB4F4}"/>
              </a:ext>
            </a:extLst>
          </p:cNvPr>
          <p:cNvSpPr txBox="1">
            <a:spLocks/>
          </p:cNvSpPr>
          <p:nvPr/>
        </p:nvSpPr>
        <p:spPr>
          <a:xfrm>
            <a:off x="457199" y="2852937"/>
            <a:ext cx="3859003" cy="576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rgbClr val="002060"/>
                </a:solidFill>
              </a:rPr>
              <a:t>Результаты реализации проекта в 2023 году</a:t>
            </a:r>
          </a:p>
          <a:p>
            <a:endParaRPr lang="ru-RU" dirty="0"/>
          </a:p>
        </p:txBody>
      </p:sp>
      <p:sp>
        <p:nvSpPr>
          <p:cNvPr id="7" name="Текст 3">
            <a:extLst>
              <a:ext uri="{FF2B5EF4-FFF2-40B4-BE49-F238E27FC236}">
                <a16:creationId xmlns:a16="http://schemas.microsoft.com/office/drawing/2014/main" id="{68CF3BC8-E382-06C0-1973-4AEC6EEA43C6}"/>
              </a:ext>
            </a:extLst>
          </p:cNvPr>
          <p:cNvSpPr txBox="1">
            <a:spLocks/>
          </p:cNvSpPr>
          <p:nvPr/>
        </p:nvSpPr>
        <p:spPr>
          <a:xfrm>
            <a:off x="457198" y="2852936"/>
            <a:ext cx="3859003" cy="72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C76B27-C526-2EB5-2572-B5997E38B2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05674"/>
            <a:ext cx="3754760" cy="282934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F639576-7755-ADAD-6D36-9FC97C7780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822" y="3582111"/>
            <a:ext cx="3705196" cy="277021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3AF33C-6B33-A4DF-5C8C-708F981B12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04251" y="33461"/>
            <a:ext cx="2810335" cy="37547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ACE62F9-CC92-3D83-41E7-8AF4E90A415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15615" y="3013721"/>
            <a:ext cx="2727209" cy="386399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C5C0C50-796D-BA87-4747-89B0C2E4C2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19326" y="3114621"/>
            <a:ext cx="2770212" cy="370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670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0"/>
              </a:schemeClr>
            </a:gs>
            <a:gs pos="63000">
              <a:schemeClr val="accent5">
                <a:lumMod val="20000"/>
                <a:lumOff val="80000"/>
              </a:schemeClr>
            </a:gs>
            <a:gs pos="78782">
              <a:schemeClr val="accent6">
                <a:lumMod val="40000"/>
                <a:lumOff val="60000"/>
              </a:schemeClr>
            </a:gs>
            <a:gs pos="78000">
              <a:schemeClr val="accent5">
                <a:lumMod val="75000"/>
              </a:schemeClr>
            </a:gs>
            <a:gs pos="74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82AA87-18FE-5B63-6B76-4EB13225D1E2}"/>
              </a:ext>
            </a:extLst>
          </p:cNvPr>
          <p:cNvSpPr txBox="1"/>
          <p:nvPr/>
        </p:nvSpPr>
        <p:spPr>
          <a:xfrm>
            <a:off x="2286000" y="1596749"/>
            <a:ext cx="4572000" cy="36686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r>
              <a:rPr lang="ru-RU" altLang="ru-RU" sz="2000" b="1" u="sng" dirty="0">
                <a:latin typeface="Times New Roman" panose="02020603050405020304" pitchFamily="18" charset="0"/>
              </a:rPr>
              <a:t>КОНТАКТНАЯ ИНФОРМАЦИЯ</a:t>
            </a:r>
            <a:r>
              <a:rPr lang="ru-RU" altLang="ru-RU" sz="2000" b="1" dirty="0">
                <a:latin typeface="Times New Roman" panose="02020603050405020304" pitchFamily="18" charset="0"/>
              </a:rPr>
              <a:t>: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АДМИНИСТРАЦИЯ ЩЕТИНСКОГО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СЕЛЬСОВЕТА КУРСКОГО РАЙОНА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КУРСКОЙ ОБЛАСТИ.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АДРЕС: КУРСКАЯ ОБЛАСТЬ,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КУРСКИЙ РАЙОН, Д. ЩЕТИНКА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ТЕЛЕФОН: 8(4712) 34-44-93.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Адрес электронной почты: </a:t>
            </a:r>
            <a:r>
              <a:rPr lang="en-US" altLang="ru-RU" sz="1800" b="1" dirty="0">
                <a:latin typeface="Times New Roman" panose="02020603050405020304" pitchFamily="18" charset="0"/>
              </a:rPr>
              <a:t>admshetinka@mail.ru</a:t>
            </a:r>
            <a:endParaRPr lang="ru-RU" altLang="ru-RU" sz="1800" b="1" dirty="0"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График работы: с </a:t>
            </a:r>
            <a:r>
              <a:rPr lang="en-US" altLang="ru-RU" sz="1800" b="1" dirty="0">
                <a:latin typeface="Times New Roman" panose="02020603050405020304" pitchFamily="18" charset="0"/>
              </a:rPr>
              <a:t>8</a:t>
            </a:r>
            <a:r>
              <a:rPr lang="ru-RU" altLang="ru-RU" sz="1800" b="1" dirty="0">
                <a:latin typeface="Times New Roman" panose="02020603050405020304" pitchFamily="18" charset="0"/>
              </a:rPr>
              <a:t>.00. до 17.00.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1800" b="1" dirty="0">
                <a:latin typeface="Times New Roman" panose="02020603050405020304" pitchFamily="18" charset="0"/>
              </a:rPr>
              <a:t>(выходные: суббота и воскресенье)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956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6">
                <a:lumMod val="60000"/>
                <a:lumOff val="40000"/>
              </a:schemeClr>
            </a:gs>
            <a:gs pos="0">
              <a:srgbClr val="D4DEFF"/>
            </a:gs>
            <a:gs pos="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7555FC-E330-C073-9766-67B242ABC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865" y="548677"/>
            <a:ext cx="6798735" cy="64807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СОДЕРЖАНИЕ</a:t>
            </a:r>
          </a:p>
        </p:txBody>
      </p:sp>
      <p:graphicFrame>
        <p:nvGraphicFramePr>
          <p:cNvPr id="4" name="Содержимое 4">
            <a:extLst>
              <a:ext uri="{FF2B5EF4-FFF2-40B4-BE49-F238E27FC236}">
                <a16:creationId xmlns:a16="http://schemas.microsoft.com/office/drawing/2014/main" id="{71EC5185-271F-8D61-E560-888BFAC251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727456"/>
              </p:ext>
            </p:extLst>
          </p:nvPr>
        </p:nvGraphicFramePr>
        <p:xfrm>
          <a:off x="539552" y="1052737"/>
          <a:ext cx="8064896" cy="52565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04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6261"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ВВОДНАЯ ЧАСТЬ…………………………………………………………………………………………………………………………………</a:t>
                      </a:r>
                      <a:r>
                        <a:rPr lang="ru-RU" sz="11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……...</a:t>
                      </a:r>
                      <a:endParaRPr lang="ru-RU" sz="11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Основные вопросы о бюджете.………………………………………………………………….…………………………………………………….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b="0" cap="non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Административно-территориальное устройство Щетинского сельсовета Курского района Курской области…………………………..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0" indent="0" algn="just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ОСНОВНЫЕ ХАРАКТЕРИСТИКИ БЮДЖЕТА ЩЕТИНСКОГО СЕЛЬСОВЕТА КУРСКОГО РАЙОНА КУРСКОЙ ОБЛАСТИ………...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Основные параметры местного бюджета</a:t>
                      </a:r>
                      <a:r>
                        <a:rPr lang="ru-RU" sz="1100" b="0" u="none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…………………………………………………………………………………………………………...</a:t>
                      </a:r>
                      <a:endParaRPr lang="ru-RU" sz="1100" b="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Структура налоговых и неналоговых доходов </a:t>
                      </a:r>
                      <a:r>
                        <a:rPr lang="ru-RU" sz="11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местного</a:t>
                      </a:r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бюджета в 2024 году……...………………………………………………………..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Структура безвозмездных</a:t>
                      </a:r>
                      <a:r>
                        <a:rPr lang="ru-RU" sz="11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поступлений из областного бюджета в 2024 году………</a:t>
                      </a:r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………………………………………………………...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Расходы </a:t>
                      </a:r>
                      <a:r>
                        <a:rPr lang="ru-RU" sz="11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местного</a:t>
                      </a:r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бюджета по разделам функциональной классификации …………………………………………………………………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Расходы </a:t>
                      </a:r>
                      <a:r>
                        <a:rPr lang="ru-RU" sz="11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местного</a:t>
                      </a:r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бюджета в разрезе муниципальных программ и непрограммных направлений деятельности в 2024 году……..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Финансирование муниципальных программ Курской области в 2024-2026 годах…………………………………………………………...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indent="0" algn="just"/>
                      <a:r>
                        <a:rPr lang="ru-RU" sz="11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Реализация проекта «Формирование комфортной городской среды»…………….…………………………………………………………...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3976173814"/>
                  </a:ext>
                </a:extLst>
              </a:tr>
              <a:tr h="428211">
                <a:tc>
                  <a:txBody>
                    <a:bodyPr/>
                    <a:lstStyle/>
                    <a:p>
                      <a:pPr marL="8890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Контактная информация для взаимодействия с гражданами..………………………………………………………………………………….</a:t>
                      </a:r>
                    </a:p>
                  </a:txBody>
                  <a:tcPr marL="46800" marR="46800" marT="14400" marB="1440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46800" marR="46800" marT="14400" marB="1440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4678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7000">
              <a:schemeClr val="accent6">
                <a:lumMod val="75000"/>
              </a:schemeClr>
            </a:gs>
            <a:gs pos="0">
              <a:srgbClr val="D4DEFF"/>
            </a:gs>
            <a:gs pos="100000">
              <a:srgbClr val="D4DEFF"/>
            </a:gs>
            <a:gs pos="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0A54D9-5A51-D884-2D37-211DF3722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accent4">
                    <a:lumMod val="75000"/>
                  </a:schemeClr>
                </a:solidFill>
              </a:rPr>
              <a:t>ОСНОВНЫЕ ВОПРОСЫ О БЮДЖЕТЕ</a:t>
            </a:r>
          </a:p>
        </p:txBody>
      </p:sp>
      <p:sp>
        <p:nvSpPr>
          <p:cNvPr id="7" name="Содержимое 10">
            <a:extLst>
              <a:ext uri="{FF2B5EF4-FFF2-40B4-BE49-F238E27FC236}">
                <a16:creationId xmlns:a16="http://schemas.microsoft.com/office/drawing/2014/main" id="{B7625C76-FA52-EE14-A07B-05EBA3F9CE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980728"/>
            <a:ext cx="3956248" cy="51454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бюджет?</a:t>
            </a:r>
          </a:p>
          <a:p>
            <a:pPr marL="0" indent="0" algn="just">
              <a:buNone/>
            </a:pP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БЮДЖЕТ</a:t>
            </a: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самоуправления, или проще говоря – это план доходов и расходов                           на определенный период.</a:t>
            </a:r>
          </a:p>
          <a:p>
            <a:pPr marL="0" indent="0" algn="just">
              <a:buNone/>
            </a:pPr>
            <a:endParaRPr lang="ru-RU" sz="11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Aft>
                <a:spcPts val="300"/>
              </a:spcAft>
              <a:buNone/>
            </a:pP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такое «доходы» и «расходы»?</a:t>
            </a:r>
          </a:p>
          <a:p>
            <a:pPr marL="0" indent="0" algn="just">
              <a:buNone/>
            </a:pP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ДОХОДЫ БЮДЖЕТА </a:t>
            </a: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поступающие в бюджет денежные средства.</a:t>
            </a:r>
          </a:p>
          <a:p>
            <a:pPr algn="just"/>
            <a:endParaRPr lang="ru-RU" sz="11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НАЛОГОВЫЕ ДОХОДЫ </a:t>
            </a: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поступления от уплаты налогов, предусмотренных Налоговым кодексом РФ (налоги                   на прибыль, налоги на имущество и др.).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НЕНАЛОГОВЫЕ ДОХОДЫ </a:t>
            </a: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платежи в виде штрафов, санкций за нарушение законодательства, платежи                     за пользование имуществом государства, средства самообложения граждан.</a:t>
            </a:r>
          </a:p>
          <a:p>
            <a:pPr algn="just">
              <a:buFont typeface="Wingdings" pitchFamily="2" charset="2"/>
              <a:buChar char="Ø"/>
            </a:pPr>
            <a:endParaRPr lang="ru-RU" sz="11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БЕЗВОЗМЕЗДНЫЕ ПОСТУПЛЕНИЯ</a:t>
            </a:r>
            <a:r>
              <a:rPr lang="ru-RU" sz="11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средства,  поступающие из других бюджетов бюджетной системы РФ,        а также безвозмездные перечисления от физических                   и юридических лиц, от государственных организаций. </a:t>
            </a:r>
          </a:p>
          <a:p>
            <a:pPr marL="0" indent="0" algn="just">
              <a:buNone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8B917A0B-B5DF-E23F-4058-B7CF1AC83D92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4648200" y="981075"/>
            <a:ext cx="395624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 defTabSz="936382">
              <a:buNone/>
              <a:defRPr/>
            </a:pP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РАСХОДЫ БЮДЖЕТА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выплачиваемые из бюджета денежные средства. </a:t>
            </a:r>
          </a:p>
          <a:p>
            <a:pPr algn="just" defTabSz="936382"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 defTabSz="936382">
              <a:buNone/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Расходы местного бюджета планируются                             по ведомственной структуре, а также     в разрезе муниципальных программ Щетинского сельсовета Курского района Курской области.</a:t>
            </a:r>
          </a:p>
          <a:p>
            <a:pPr algn="just" defTabSz="936382">
              <a:buFont typeface="Wingdings" pitchFamily="2" charset="2"/>
              <a:buChar char="ü"/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defTabSz="936382">
              <a:buFont typeface="Wingdings" pitchFamily="2" charset="2"/>
              <a:buChar char="ü"/>
              <a:defRPr/>
            </a:pPr>
            <a:endParaRPr lang="ru-RU" sz="11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C146D7-F6E3-F3A0-3A4E-3C56EFBB59AF}"/>
              </a:ext>
            </a:extLst>
          </p:cNvPr>
          <p:cNvSpPr txBox="1"/>
          <p:nvPr/>
        </p:nvSpPr>
        <p:spPr>
          <a:xfrm>
            <a:off x="5004048" y="4077072"/>
            <a:ext cx="3600400" cy="1499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Какой бывает бюджет?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Дефицитный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превышают доходы.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Профицитный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доходы превышают расходы.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Сбалансированный</a:t>
            </a:r>
            <a:r>
              <a:rPr lang="ru-RU" sz="1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расходы равны доходам.</a:t>
            </a:r>
          </a:p>
        </p:txBody>
      </p:sp>
    </p:spTree>
    <p:extLst>
      <p:ext uri="{BB962C8B-B14F-4D97-AF65-F5344CB8AC3E}">
        <p14:creationId xmlns:p14="http://schemas.microsoft.com/office/powerpoint/2010/main" val="3966870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E8CCDB5-C61E-450B-D59D-CCC152A48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51694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Административно-территориальное устройство Щетинского сельсовета Курского района Курской области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374406-B1A3-2662-F10D-FE422BD5D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2880" y="1268760"/>
            <a:ext cx="7940502" cy="3384376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ru-RU" sz="2000" b="1" i="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Щетинский сельсовет</a:t>
            </a:r>
            <a:r>
              <a:rPr lang="ru-RU" sz="2000" b="0" i="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 — муниципальное образование со статусом сельского поселения в Курском районе Курской области Российской Федерации.</a:t>
            </a:r>
          </a:p>
          <a:p>
            <a:pPr algn="l"/>
            <a:r>
              <a:rPr lang="ru-RU" sz="2000" b="1" i="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Административный центр </a:t>
            </a:r>
            <a:r>
              <a:rPr lang="ru-RU" sz="2000" b="0" i="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— деревня Щетинка.</a:t>
            </a:r>
          </a:p>
          <a:p>
            <a:pPr algn="l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Территория </a:t>
            </a:r>
            <a:r>
              <a:rPr lang="ru-RU" sz="2000" b="0" i="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—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000" b="0" i="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45,31 км².</a:t>
            </a:r>
          </a:p>
          <a:p>
            <a:pPr algn="l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Население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(на 01.01.2023г.) </a:t>
            </a:r>
            <a:r>
              <a:rPr lang="ru-RU" sz="2000" b="0" i="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— 6 019 человек.</a:t>
            </a:r>
          </a:p>
          <a:p>
            <a:pPr algn="l" fontAlgn="base"/>
            <a:r>
              <a:rPr lang="ru-RU" sz="2000" b="1" i="0" dirty="0">
                <a:solidFill>
                  <a:schemeClr val="accent4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Населенные пункты (10)</a:t>
            </a:r>
          </a:p>
          <a:p>
            <a:pPr algn="l" fontAlgn="base"/>
            <a:endParaRPr lang="ru-RU" b="1" i="0" dirty="0">
              <a:solidFill>
                <a:schemeClr val="accent4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Щетинка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Искра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 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Поселок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Лазурный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Поселок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Михайлово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Муравлево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Саблин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Хутор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Семеновка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Ушаково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Шуклинка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Деревня</a:t>
            </a:r>
          </a:p>
          <a:p>
            <a:pPr algn="l" fontAlgn="base"/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Юбилейный</a:t>
            </a:r>
            <a:r>
              <a:rPr lang="ru-RU" sz="25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         </a:t>
            </a:r>
            <a:r>
              <a:rPr lang="ru-RU" sz="2500" b="0" i="0" dirty="0">
                <a:solidFill>
                  <a:schemeClr val="accent4">
                    <a:lumMod val="50000"/>
                  </a:schemeClr>
                </a:solidFill>
                <a:effectLst/>
                <a:latin typeface="inherit"/>
              </a:rPr>
              <a:t>Поселок</a:t>
            </a:r>
          </a:p>
          <a:p>
            <a:pPr algn="l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BA2E727-8E38-3355-EA8D-9FB1682C3DC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227" y="1412776"/>
            <a:ext cx="5277272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C4932D0-139D-5DC7-3D8D-0B5D44C9E347}"/>
              </a:ext>
            </a:extLst>
          </p:cNvPr>
          <p:cNvSpPr txBox="1"/>
          <p:nvPr/>
        </p:nvSpPr>
        <p:spPr>
          <a:xfrm>
            <a:off x="539552" y="4653136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Описание границ:</a:t>
            </a:r>
          </a:p>
          <a:p>
            <a:r>
              <a:rPr lang="ru-RU" sz="10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А до Б - земли МО «Пашковский сельсовет»</a:t>
            </a:r>
          </a:p>
          <a:p>
            <a:r>
              <a:rPr lang="ru-RU" sz="10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Б до В - земли МО «Камышинский сельсовет»</a:t>
            </a:r>
          </a:p>
          <a:p>
            <a:r>
              <a:rPr lang="ru-RU" sz="10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В до Г - земли МО «Ноздрачевский сельсовет»</a:t>
            </a:r>
          </a:p>
          <a:p>
            <a:r>
              <a:rPr lang="ru-RU" sz="10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Г до Д - земли МО «Клюквинский сельсовет»</a:t>
            </a:r>
          </a:p>
          <a:p>
            <a:r>
              <a:rPr lang="ru-RU" sz="10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Д до Е - земли городского округа "Город Курск"</a:t>
            </a:r>
          </a:p>
          <a:p>
            <a:r>
              <a:rPr lang="ru-RU" sz="1000" dirty="0"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от Е до А - земли городского округа "Город Курск"</a:t>
            </a:r>
            <a:endParaRPr lang="ru-RU" sz="1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17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94A646-EE23-6E56-1D22-8BEE3D707A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332657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ОСНОВНЫЕ ХАРАКТЕРИСТИКИ БЮДЖЕТА</a:t>
            </a:r>
          </a:p>
        </p:txBody>
      </p:sp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EAB79A09-6163-B87F-AFB4-4CF09C398D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5485764"/>
              </p:ext>
            </p:extLst>
          </p:nvPr>
        </p:nvGraphicFramePr>
        <p:xfrm>
          <a:off x="1403648" y="3212975"/>
          <a:ext cx="6096000" cy="3652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83EB8D4-62F4-6CE1-D100-D2577D3EB2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744929"/>
              </p:ext>
            </p:extLst>
          </p:nvPr>
        </p:nvGraphicFramePr>
        <p:xfrm>
          <a:off x="1043608" y="980728"/>
          <a:ext cx="7416823" cy="27416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958961910"/>
                    </a:ext>
                  </a:extLst>
                </a:gridCol>
                <a:gridCol w="3035796">
                  <a:extLst>
                    <a:ext uri="{9D8B030D-6E8A-4147-A177-3AD203B41FA5}">
                      <a16:colId xmlns:a16="http://schemas.microsoft.com/office/drawing/2014/main" val="121124480"/>
                    </a:ext>
                  </a:extLst>
                </a:gridCol>
                <a:gridCol w="1348266">
                  <a:extLst>
                    <a:ext uri="{9D8B030D-6E8A-4147-A177-3AD203B41FA5}">
                      <a16:colId xmlns:a16="http://schemas.microsoft.com/office/drawing/2014/main" val="1048848479"/>
                    </a:ext>
                  </a:extLst>
                </a:gridCol>
                <a:gridCol w="1348266">
                  <a:extLst>
                    <a:ext uri="{9D8B030D-6E8A-4147-A177-3AD203B41FA5}">
                      <a16:colId xmlns:a16="http://schemas.microsoft.com/office/drawing/2014/main" val="431441309"/>
                    </a:ext>
                  </a:extLst>
                </a:gridCol>
                <a:gridCol w="1252447">
                  <a:extLst>
                    <a:ext uri="{9D8B030D-6E8A-4147-A177-3AD203B41FA5}">
                      <a16:colId xmlns:a16="http://schemas.microsoft.com/office/drawing/2014/main" val="1605364800"/>
                    </a:ext>
                  </a:extLst>
                </a:gridCol>
              </a:tblGrid>
              <a:tr h="25230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п.п.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Основные характеристики бюджета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Проект бюджета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791197"/>
                  </a:ext>
                </a:extLst>
              </a:tr>
              <a:tr h="271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2024 год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2025 год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</a:rPr>
                        <a:t>2026 год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90770327"/>
                  </a:ext>
                </a:extLst>
              </a:tr>
              <a:tr h="193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Доходы- 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22 446 673,00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20 149 846,00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20 340 275,00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13543783"/>
                  </a:ext>
                </a:extLst>
              </a:tr>
              <a:tr h="193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в том числе: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82796278"/>
                  </a:ext>
                </a:extLst>
              </a:tr>
              <a:tr h="399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Налоговые и неналоговые доходы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16 339 135,00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16 621 604,00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16 914 731,00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399220146"/>
                  </a:ext>
                </a:extLst>
              </a:tr>
              <a:tr h="605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1.2.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Безвозмездные перечисления из бюджетов других уровней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6 107 538,00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3 528 242,00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3 425 544,00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81447761"/>
                  </a:ext>
                </a:extLst>
              </a:tr>
              <a:tr h="193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Расходы-всего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22 446 673,00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20 149 846,00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20 340 275,00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36792526"/>
                  </a:ext>
                </a:extLst>
              </a:tr>
              <a:tr h="193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Дефицит (-), профицит (+)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5271524"/>
                  </a:ext>
                </a:extLst>
              </a:tr>
              <a:tr h="399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(% к собственным доходам)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0%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282" marR="67282" marT="0" marB="0" anchor="ctr">
                    <a:gradFill>
                      <a:gsLst>
                        <a:gs pos="57000">
                          <a:schemeClr val="accent6">
                            <a:lumMod val="75000"/>
                          </a:schemeClr>
                        </a:gs>
                        <a:gs pos="0">
                          <a:srgbClr val="D4DEFF"/>
                        </a:gs>
                        <a:gs pos="100000">
                          <a:srgbClr val="D4DEFF"/>
                        </a:gs>
                        <a:gs pos="0">
                          <a:srgbClr val="96AB94"/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81057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777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8000">
              <a:schemeClr val="accent6">
                <a:lumMod val="75000"/>
              </a:schemeClr>
            </a:gs>
            <a:gs pos="0">
              <a:srgbClr val="D4DEFF"/>
            </a:gs>
            <a:gs pos="100000">
              <a:srgbClr val="D4DEFF"/>
            </a:gs>
            <a:gs pos="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17BA1-5D7E-959B-E08A-D39488483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СТРУКТУРА ДОХОДОВ БЮДЖЕТА</a:t>
            </a:r>
          </a:p>
        </p:txBody>
      </p:sp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4EDDDA0B-BE22-8BB4-95E7-88F1C206E7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9746407"/>
              </p:ext>
            </p:extLst>
          </p:nvPr>
        </p:nvGraphicFramePr>
        <p:xfrm>
          <a:off x="107504" y="548680"/>
          <a:ext cx="482453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8558E2BE-5775-07A0-C197-FDD95DFEEB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7733013"/>
              </p:ext>
            </p:extLst>
          </p:nvPr>
        </p:nvGraphicFramePr>
        <p:xfrm>
          <a:off x="4427984" y="548680"/>
          <a:ext cx="504056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5328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FB304-846B-DC37-F902-904506AC2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548680"/>
            <a:ext cx="8064896" cy="100811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Структура расходов бюджета в разрезе разделов классификации расходов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2D303BC7-5EDA-9774-8036-C41B727F6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4018911"/>
              </p:ext>
            </p:extLst>
          </p:nvPr>
        </p:nvGraphicFramePr>
        <p:xfrm>
          <a:off x="323528" y="1397000"/>
          <a:ext cx="8496944" cy="4984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7376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D4DDFE"/>
            </a:gs>
            <a:gs pos="39000">
              <a:schemeClr val="accent5">
                <a:lumMod val="75000"/>
              </a:schemeClr>
            </a:gs>
            <a:gs pos="68000">
              <a:schemeClr val="accent6">
                <a:lumMod val="60000"/>
                <a:lumOff val="40000"/>
              </a:schemeClr>
            </a:gs>
            <a:gs pos="71000">
              <a:srgbClr val="D4DEFF"/>
            </a:gs>
            <a:gs pos="100000">
              <a:schemeClr val="accent4">
                <a:lumMod val="60000"/>
                <a:lumOff val="4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4DF437-2CD3-9ECF-E2EB-4D52EFD2C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Структура расходов в разрезе муниципальных программ в 2024 году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E4E4ABB0-9665-8431-FBF8-538A164B5B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1088119"/>
              </p:ext>
            </p:extLst>
          </p:nvPr>
        </p:nvGraphicFramePr>
        <p:xfrm>
          <a:off x="457200" y="836712"/>
          <a:ext cx="8075240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1128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chemeClr val="accent6">
                <a:lumMod val="75000"/>
              </a:schemeClr>
            </a:gs>
            <a:gs pos="100000">
              <a:srgbClr val="D4DEFF"/>
            </a:gs>
            <a:gs pos="69000">
              <a:srgbClr val="C00000"/>
            </a:gs>
            <a:gs pos="24000">
              <a:schemeClr val="accent4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2C8CED-E493-7FCD-C2DE-EAA57EBBD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356" y="548680"/>
            <a:ext cx="8507288" cy="836712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Финансирование муниципальных программ Щетинского сельсовета Курского района Курской области в 2024-2026 годах</a:t>
            </a:r>
            <a:br>
              <a:rPr kumimoji="0" lang="ru-RU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3B7F59B-2253-9F52-385A-D4EEE9282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573144"/>
              </p:ext>
            </p:extLst>
          </p:nvPr>
        </p:nvGraphicFramePr>
        <p:xfrm>
          <a:off x="683568" y="1340768"/>
          <a:ext cx="7776864" cy="45989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74420">
                  <a:extLst>
                    <a:ext uri="{9D8B030D-6E8A-4147-A177-3AD203B41FA5}">
                      <a16:colId xmlns:a16="http://schemas.microsoft.com/office/drawing/2014/main" val="3578890380"/>
                    </a:ext>
                  </a:extLst>
                </a:gridCol>
                <a:gridCol w="1377902">
                  <a:extLst>
                    <a:ext uri="{9D8B030D-6E8A-4147-A177-3AD203B41FA5}">
                      <a16:colId xmlns:a16="http://schemas.microsoft.com/office/drawing/2014/main" val="3772648895"/>
                    </a:ext>
                  </a:extLst>
                </a:gridCol>
                <a:gridCol w="1412271">
                  <a:extLst>
                    <a:ext uri="{9D8B030D-6E8A-4147-A177-3AD203B41FA5}">
                      <a16:colId xmlns:a16="http://schemas.microsoft.com/office/drawing/2014/main" val="3876513258"/>
                    </a:ext>
                  </a:extLst>
                </a:gridCol>
                <a:gridCol w="1412271">
                  <a:extLst>
                    <a:ext uri="{9D8B030D-6E8A-4147-A177-3AD203B41FA5}">
                      <a16:colId xmlns:a16="http://schemas.microsoft.com/office/drawing/2014/main" val="95291030"/>
                    </a:ext>
                  </a:extLst>
                </a:gridCol>
              </a:tblGrid>
              <a:tr h="213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2024 год</a:t>
                      </a:r>
                      <a:endParaRPr lang="ru-RU" sz="12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2025 год</a:t>
                      </a:r>
                      <a:endParaRPr lang="ru-RU" sz="12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2026 год</a:t>
                      </a:r>
                      <a:endParaRPr lang="ru-RU" sz="12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2762153374"/>
                  </a:ext>
                </a:extLst>
              </a:tr>
              <a:tr h="416200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МП «Управление муниципальным имуществом и земельными ресурсами»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284317975"/>
                  </a:ext>
                </a:extLst>
              </a:tr>
              <a:tr h="416200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Муниципальная программа «Профилактика правонарушений» 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1332867048"/>
                  </a:ext>
                </a:extLst>
              </a:tr>
              <a:tr h="829429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МП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1 585 500,00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435 500,00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435 500,00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3077003712"/>
                  </a:ext>
                </a:extLst>
              </a:tr>
              <a:tr h="416200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МП «Обеспечение доступным и комфортным жильем и коммунальными услугами граждан»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8 500 000,00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8 500 000,00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8 500 000,00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2581422026"/>
                  </a:ext>
                </a:extLst>
              </a:tr>
              <a:tr h="414716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МП «Формирование современной городской среды»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2 500 000,00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240206313"/>
                  </a:ext>
                </a:extLst>
              </a:tr>
              <a:tr h="213284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МП «Социальная поддержка граждан»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639 295,20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639 295,20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639 295,20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876594490"/>
                  </a:ext>
                </a:extLst>
              </a:tr>
              <a:tr h="829429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МП «Повышение эффективности работы с молодежью, организация отдыха и оздоровления детей, молодежи, развитие физической культуры и спорта»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45 000,00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2618273362"/>
                  </a:ext>
                </a:extLst>
              </a:tr>
              <a:tr h="42508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МП «Энергосбережение и повышение энергетической эффективности»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60 000,00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60 000,00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60 000,00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2300991557"/>
                  </a:ext>
                </a:extLst>
              </a:tr>
              <a:tr h="42508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</a:rPr>
                        <a:t>МП «Развитие культуры в Щетинском сельсовете Курского района Курской области»</a:t>
                      </a:r>
                      <a:endParaRPr lang="ru-RU" sz="1000" b="1" i="0" u="none" strike="noStrike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000" b="1" i="0" u="none" strike="noStrike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100 000,00</a:t>
                      </a:r>
                      <a:endParaRPr lang="ru-RU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787" marR="7787" marT="7787" marB="0" anchor="ctr"/>
                </a:tc>
                <a:extLst>
                  <a:ext uri="{0D108BD9-81ED-4DB2-BD59-A6C34878D82A}">
                    <a16:rowId xmlns:a16="http://schemas.microsoft.com/office/drawing/2014/main" val="765509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880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ApprovedAutomatic</ApprovalStatus>
    <EditorialTags xmlns="9d035d7d-02e5-4a00-8b62-9a556aabc7b5" xsi:nil="true"/>
    <MarketSpecific xmlns="9d035d7d-02e5-4a00-8b62-9a556aabc7b5" xsi:nil="true"/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 xsi:nil="true"/>
    <IntlLangReview xmlns="9d035d7d-02e5-4a00-8b62-9a556aabc7b5" xsi:nil="true"/>
    <NumericId xmlns="9d035d7d-02e5-4a00-8b62-9a556aabc7b5" xsi:nil="true"/>
    <OOCacheId xmlns="9d035d7d-02e5-4a00-8b62-9a556aabc7b5">ffdeeb91-10f9-47ea-a2ca-3431da30be77</OOCacheId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>PN030009704</Providers>
    <TPAppVersion xmlns="9d035d7d-02e5-4a00-8b62-9a556aabc7b5" xsi:nil="true"/>
    <IsSearchable xmlns="9d035d7d-02e5-4a00-8b62-9a556aabc7b5">false</IsSearchable>
    <EditorialStatus xmlns="9d035d7d-02e5-4a00-8b62-9a556aabc7b5">Complete</EditorialStatus>
    <UALocComments xmlns="9d035d7d-02e5-4a00-8b62-9a556aabc7b5" xsi:nil="true"/>
    <CSXHash xmlns="9d035d7d-02e5-4a00-8b62-9a556aabc7b5">tO9uCapOCpMgjwquADXSTuJttaK7CuCVripfNdryc9U=</CSXHash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2 Community Trusted</TrustLevel>
    <UALocRecommendation xmlns="9d035d7d-02e5-4a00-8b62-9a556aabc7b5">Localize</UALocRecommendation>
    <TPApplication xmlns="9d035d7d-02e5-4a00-8b62-9a556aabc7b5" xsi:nil="true"/>
    <AssetId xmlns="9d035d7d-02e5-4a00-8b62-9a556aabc7b5">TP101886092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>TC101886093</ParentAssetId>
    <SubmitterId xmlns="9d035d7d-02e5-4a00-8b62-9a556aabc7b5">S-1-10-0-3-38398-3743219712</SubmitterId>
    <TemplateStatus xmlns="9d035d7d-02e5-4a00-8b62-9a556aabc7b5" xsi:nil="true"/>
    <APAuthor xmlns="9d035d7d-02e5-4a00-8b62-9a556aabc7b5">
      <UserInfo>
        <DisplayName/>
        <AccountId>555</AccountId>
        <AccountType/>
      </UserInfo>
    </APAuthor>
    <TPCommandLine xmlns="9d035d7d-02e5-4a00-8b62-9a556aabc7b5" xsi:nil="true"/>
    <APDescription xmlns="9d035d7d-02e5-4a00-8b62-9a556aabc7b5">Шаблон подойдет для презентаций любого типа.</APDescription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266288</Value>
      <Value>443835</Value>
    </PublishStatusLookup>
    <SourceTitle xmlns="9d035d7d-02e5-4a00-8b62-9a556aabc7b5" xsi:nil="true"/>
    <AcquiredFrom xmlns="9d035d7d-02e5-4a00-8b62-9a556aabc7b5" xsi:nil="true"/>
    <CSXSubmissionMarket xmlns="9d035d7d-02e5-4a00-8b62-9a556aabc7b5">3</CSXSubmissionMarket>
    <Markets xmlns="9d035d7d-02e5-4a00-8b62-9a556aabc7b5">
      <Value>3</Value>
    </Markets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2010-06-03T08:13:25+00:00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2100-01-01T00:00:00+00:00</AssetExpire>
    <Description0 xmlns="91e8d559-4d54-460d-ba58-5d5027f88b4d" xsi:nil="true"/>
    <MachineTranslated xmlns="9d035d7d-02e5-4a00-8b62-9a556aabc7b5">false</MachineTranslated>
    <OutputCachingOn xmlns="9d035d7d-02e5-4a00-8b62-9a556aabc7b5">false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>2010-06-03T08:13:25+00:00</CSXSubmissionDate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Props1.xml><?xml version="1.0" encoding="utf-8"?>
<ds:datastoreItem xmlns:ds="http://schemas.openxmlformats.org/officeDocument/2006/customXml" ds:itemID="{A1782E29-4C82-4481-A2A7-41C874A56A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90CC67-3621-489D-A97C-6D2F4E2412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E5D55E-03D7-414C-9571-BC1CC160DF0B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583</TotalTime>
  <Words>905</Words>
  <Application>Microsoft Office PowerPoint</Application>
  <PresentationFormat>Экран (4:3)</PresentationFormat>
  <Paragraphs>186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Garamond</vt:lpstr>
      <vt:lpstr>inherit</vt:lpstr>
      <vt:lpstr>Times New Roman</vt:lpstr>
      <vt:lpstr>Wingdings</vt:lpstr>
      <vt:lpstr>Натуральные материалы</vt:lpstr>
      <vt:lpstr>БЮДЖЕТ ДЛЯ ГРАЖДАН</vt:lpstr>
      <vt:lpstr>СОДЕРЖАНИЕ</vt:lpstr>
      <vt:lpstr>ОСНОВНЫЕ ВОПРОСЫ О БЮДЖЕТЕ</vt:lpstr>
      <vt:lpstr>Административно-территориальное устройство Щетинского сельсовета Курского района Курской области</vt:lpstr>
      <vt:lpstr>ОСНОВНЫЕ ХАРАКТЕРИСТИКИ БЮДЖЕТА</vt:lpstr>
      <vt:lpstr>СТРУКТУРА ДОХОДОВ БЮДЖЕТА</vt:lpstr>
      <vt:lpstr>Структура расходов бюджета в разрезе разделов классификации расходов </vt:lpstr>
      <vt:lpstr>Структура расходов в разрезе муниципальных программ в 2024 году</vt:lpstr>
      <vt:lpstr>Финансирование муниципальных программ Щетинского сельсовета Курского района Курской области в 2024-2026 годах </vt:lpstr>
      <vt:lpstr>Реализация проекта «Формирование комфортной городской среды» в Щетинском сельсовете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Шахова</dc:creator>
  <cp:lastModifiedBy>Шахова</cp:lastModifiedBy>
  <cp:revision>60</cp:revision>
  <dcterms:created xsi:type="dcterms:W3CDTF">2022-11-03T11:38:09Z</dcterms:created>
  <dcterms:modified xsi:type="dcterms:W3CDTF">2024-03-12T11:12:34Z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mageGenCounter">
    <vt:i4>0</vt:i4>
  </property>
  <property fmtid="{D5CDD505-2E9C-101B-9397-08002B2CF9AE}" pid="4" name="ImageGenStatus">
    <vt:i4>0</vt:i4>
  </property>
  <property fmtid="{D5CDD505-2E9C-101B-9397-08002B2CF9AE}" pid="5" name="PolicheckStatus">
    <vt:i4>3</vt:i4>
  </property>
  <property fmtid="{D5CDD505-2E9C-101B-9397-08002B2CF9AE}" pid="6" name="Applications">
    <vt:lpwstr>53;#;#407;#</vt:lpwstr>
  </property>
  <property fmtid="{D5CDD505-2E9C-101B-9397-08002B2CF9AE}" pid="7" name="PolicheckCounter">
    <vt:i4>1</vt:i4>
  </property>
  <property fmtid="{D5CDD505-2E9C-101B-9397-08002B2CF9AE}" pid="8" name="ImageGenTimestamp">
    <vt:filetime>2010-06-03T08:13:25Z</vt:filetime>
  </property>
  <property fmtid="{D5CDD505-2E9C-101B-9397-08002B2CF9AE}" pid="9" name="PolicheckTimestamp">
    <vt:filetime>2011-04-27T19:05:17Z</vt:filetime>
  </property>
</Properties>
</file>