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Ex1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32" autoAdjust="0"/>
  </p:normalViewPr>
  <p:slideViewPr>
    <p:cSldViewPr snapToGrid="0">
      <p:cViewPr varScale="1">
        <p:scale>
          <a:sx n="99" d="100"/>
          <a:sy n="99" d="100"/>
        </p:scale>
        <p:origin x="9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1\&#1076;\&#1064;&#1072;&#1093;&#1086;&#1074;&#1072;\&#1041;&#1070;&#1044;&#1046;&#1045;&#1058;\21.&#1041;&#1070;&#1044;&#1046;&#1045;&#1058;%202021%20&#1043;&#1054;&#1044;\&#1054;&#1058;&#1063;&#1045;&#1058;%20&#1059;&#1058;&#1042;&#1045;&#1056;&#1046;&#1044;&#1045;&#1053;&#1048;&#1045;%20&#1086;&#1073;%20&#1080;&#1089;&#1087;&#1086;&#1083;&#1085;&#1077;&#1085;&#1080;&#1080;%20&#1073;&#1102;&#1076;&#1078;&#1077;&#1090;&#1072;\&#1041;&#1102;&#1076;&#1078;&#1077;&#1090;%20&#1076;&#1083;&#1103;%20&#1075;&#1088;&#1072;&#1078;&#1076;&#1072;&#1085;%20&#1082;%20&#1088;&#1077;&#1096;&#1077;&#1085;&#1080;&#1102;%20&#1086;&#1073;%20&#1080;&#1089;&#1087;&#1086;&#1083;&#1085;&#1077;&#1085;&#1080;&#1080;%20&#1073;&#1102;&#1076;&#1078;&#1077;&#1090;&#1072;%20&#1079;&#1072;%202020%20&#1075;&#1086;&#1076;\&#1044;&#1080;&#1072;&#1075;&#1088;&#1072;&#1084;&#1084;&#1072;%20&#1076;&#1086;&#1093;&#1086;&#1076;&#109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E:\11\&#1076;\&#1064;&#1072;&#1093;&#1086;&#1074;&#1072;\&#1041;&#1070;&#1044;&#1046;&#1045;&#1058;\21.&#1041;&#1070;&#1044;&#1046;&#1045;&#1058;%202021%20&#1043;&#1054;&#1044;\&#1054;&#1058;&#1063;&#1045;&#1058;%20&#1059;&#1058;&#1042;&#1045;&#1056;&#1046;&#1044;&#1045;&#1053;&#1048;&#1045;%20&#1086;&#1073;%20&#1080;&#1089;&#1087;&#1086;&#1083;&#1085;&#1077;&#1085;&#1080;&#1080;%20&#1073;&#1102;&#1076;&#1078;&#1077;&#1090;&#1072;\&#1041;&#1102;&#1076;&#1078;&#1077;&#1090;%20&#1076;&#1083;&#1103;%20&#1075;&#1088;&#1072;&#1078;&#1076;&#1072;&#1085;%20&#1082;%20&#1088;&#1077;&#1096;&#1077;&#1085;&#1080;&#1102;%20&#1086;&#1073;%20&#1080;&#1089;&#1087;&#1086;&#1083;&#1085;&#1077;&#1085;&#1080;&#1080;%20&#1073;&#1102;&#1076;&#1078;&#1077;&#1090;&#1072;%20&#1079;&#1072;%202020%20&#1075;&#1086;&#1076;\&#1044;&#1080;&#1072;&#1075;&#1088;&#1072;&#1084;&#1084;&#1072;%20&#1088;&#1072;&#1089;&#1093;&#1086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050960725198802E-2"/>
          <c:y val="1.5285212899782045E-2"/>
          <c:w val="0.97698582900217901"/>
          <c:h val="0.9843394953833053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chemeClr val="tx1"/>
                </a:solidFill>
              </a:rPr>
              <a:t>структура безвозмездных поступлений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819983027709108E-2"/>
          <c:y val="0.17046853351141752"/>
          <c:w val="0.81436003394458178"/>
          <c:h val="0.55448001062869967"/>
        </c:manualLayout>
      </c:layout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безвозмездных поступлений</a:t>
            </a:r>
          </a:p>
        </c:rich>
      </c:tx>
      <c:layout>
        <c:manualLayout>
          <c:xMode val="edge"/>
          <c:yMode val="edge"/>
          <c:x val="0.1365598737021134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explosion val="1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169-44C2-A0C4-F46C7F6EA79A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169-44C2-A0C4-F46C7F6EA79A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169-44C2-A0C4-F46C7F6EA79A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169-44C2-A0C4-F46C7F6EA79A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169-44C2-A0C4-F46C7F6EA79A}"/>
              </c:ext>
            </c:extLst>
          </c:dPt>
          <c:dLbls>
            <c:dLbl>
              <c:idx val="0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4472C4"/>
                  </a:solidFill>
                  <a:round/>
                </a:ln>
                <a:effectLst>
                  <a:outerShdw blurRad="50800" dist="38100" dir="2700000" algn="tl" rotWithShape="0">
                    <a:srgbClr val="4472C4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1-D169-44C2-A0C4-F46C7F6EA79A}"/>
                </c:ext>
              </c:extLst>
            </c:dLbl>
            <c:dLbl>
              <c:idx val="1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4472C4"/>
                  </a:solidFill>
                  <a:round/>
                </a:ln>
                <a:effectLst>
                  <a:outerShdw blurRad="50800" dist="38100" dir="2700000" algn="tl" rotWithShape="0">
                    <a:srgbClr val="4472C4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3-D169-44C2-A0C4-F46C7F6EA79A}"/>
                </c:ext>
              </c:extLst>
            </c:dLbl>
            <c:dLbl>
              <c:idx val="2"/>
              <c:layout>
                <c:manualLayout>
                  <c:x val="-0.16850579858756939"/>
                  <c:y val="9.6140398630301854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4472C4"/>
                  </a:solidFill>
                  <a:round/>
                </a:ln>
                <a:effectLst>
                  <a:outerShdw blurRad="50800" dist="38100" dir="2700000" algn="tl" rotWithShape="0">
                    <a:srgbClr val="4472C4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5-D169-44C2-A0C4-F46C7F6EA79A}"/>
                </c:ext>
              </c:extLst>
            </c:dLbl>
            <c:dLbl>
              <c:idx val="3"/>
              <c:layout>
                <c:manualLayout>
                  <c:x val="0.1482691660316513"/>
                  <c:y val="-3.8829781201402467E-3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4472C4"/>
                  </a:solidFill>
                  <a:round/>
                </a:ln>
                <a:effectLst>
                  <a:outerShdw blurRad="50800" dist="38100" dir="2700000" algn="tl" rotWithShape="0">
                    <a:srgbClr val="4472C4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  <c15:layout>
                    <c:manualLayout>
                      <c:w val="0.47334950722365854"/>
                      <c:h val="0.1182316817092077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169-44C2-A0C4-F46C7F6EA79A}"/>
                </c:ext>
              </c:extLst>
            </c:dLbl>
            <c:dLbl>
              <c:idx val="4"/>
              <c:layout>
                <c:manualLayout>
                  <c:x val="0.35314966045994728"/>
                  <c:y val="9.1410034465895379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4472C4"/>
                  </a:solidFill>
                  <a:round/>
                </a:ln>
                <a:effectLst>
                  <a:outerShdw blurRad="50800" dist="38100" dir="2700000" algn="tl" rotWithShape="0">
                    <a:srgbClr val="4472C4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9-D169-44C2-A0C4-F46C7F6EA79A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472C4"/>
                </a:solidFill>
                <a:round/>
              </a:ln>
              <a:effectLst>
                <a:outerShdw blurRad="50800" dist="38100" dir="2700000" algn="tl" rotWithShape="0">
                  <a:srgbClr val="4472C4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solidFill>
                    <a:schemeClr val="lt1">
                      <a:alpha val="90000"/>
                    </a:schemeClr>
                  </a:solidFill>
                  <a:ln w="12700" cap="flat" cmpd="sng" algn="ctr">
                    <a:solidFill>
                      <a:schemeClr val="accent1"/>
                    </a:solidFill>
                    <a:round/>
                  </a:ln>
                </c15:spPr>
              </c:ext>
            </c:extLst>
          </c:dLbls>
          <c:cat>
            <c:strRef>
              <c:f>Лист2!$A$15:$A$19</c:f>
              <c:strCache>
                <c:ptCount val="5"/>
                <c:pt idx="0">
                  <c:v>Дотации 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</c:strCache>
            </c:strRef>
          </c:cat>
          <c:val>
            <c:numRef>
              <c:f>Лист2!$B$15:$B$19</c:f>
              <c:numCache>
                <c:formatCode>General</c:formatCode>
                <c:ptCount val="5"/>
                <c:pt idx="0">
                  <c:v>3806.4</c:v>
                </c:pt>
                <c:pt idx="1">
                  <c:v>2613.3000000000002</c:v>
                </c:pt>
                <c:pt idx="2">
                  <c:v>245</c:v>
                </c:pt>
                <c:pt idx="3">
                  <c:v>109.3</c:v>
                </c:pt>
                <c:pt idx="4">
                  <c:v>-153.19999999999999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169-44C2-A0C4-F46C7F6EA79A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5"/>
    </a:solidFill>
    <a:ln>
      <a:solidFill>
        <a:srgbClr val="0070C0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Лист3!$A$1:$A$7</cx:f>
        <cx:lvl ptCount="7">
          <cx:pt idx="0">Общегосударственные вопросы</cx:pt>
          <cx:pt idx="1">Национальная оборона</cx:pt>
          <cx:pt idx="2">Национальная безопасность</cx:pt>
          <cx:pt idx="3">Национальная экономика</cx:pt>
          <cx:pt idx="4">Жилищно-коммунальное хозяйство</cx:pt>
          <cx:pt idx="5">Социальная политика</cx:pt>
          <cx:pt idx="6">Физическая культура и спорт</cx:pt>
        </cx:lvl>
      </cx:strDim>
      <cx:numDim type="size">
        <cx:f>Лист3!$B$1:$B$7</cx:f>
        <cx:lvl ptCount="7" formatCode="# ##0,00">
          <cx:pt idx="0">5786.5</cx:pt>
          <cx:pt idx="1">223.19999999999999</cx:pt>
          <cx:pt idx="2">357.19999999999999</cx:pt>
          <cx:pt idx="3">103.2</cx:pt>
          <cx:pt idx="4">10844</cx:pt>
          <cx:pt idx="5">283.89999999999998</cx:pt>
          <cx:pt idx="6">10</cx:pt>
        </cx:lvl>
      </cx:numDim>
    </cx:data>
    <cx:data id="1">
      <cx:strDim type="cat">
        <cx:f>Лист3!$A$1:$A$7</cx:f>
        <cx:lvl ptCount="7">
          <cx:pt idx="0">Общегосударственные вопросы</cx:pt>
          <cx:pt idx="1">Национальная оборона</cx:pt>
          <cx:pt idx="2">Национальная безопасность</cx:pt>
          <cx:pt idx="3">Национальная экономика</cx:pt>
          <cx:pt idx="4">Жилищно-коммунальное хозяйство</cx:pt>
          <cx:pt idx="5">Социальная политика</cx:pt>
          <cx:pt idx="6">Физическая культура и спорт</cx:pt>
        </cx:lvl>
      </cx:strDim>
      <cx:numDim type="size">
        <cx:f>Лист3!$C$1:$C$7</cx:f>
        <cx:lvl ptCount="7" formatCode="0%">
          <cx:pt idx="0">0.3286290322580645</cx:pt>
          <cx:pt idx="1">0.012676056338028168</cx:pt>
          <cx:pt idx="2">0.020286233530213537</cx:pt>
          <cx:pt idx="3">0.0058609722853248522</cx:pt>
          <cx:pt idx="4">0.61585642889595638</cx:pt>
          <cx:pt idx="5">0.016123353021353929</cx:pt>
          <cx:pt idx="6">0.00056792367105860974</cx:pt>
        </cx:lvl>
      </cx:numDim>
    </cx:data>
  </cx:chartData>
  <cx:chart>
    <cx:plotArea>
      <cx:plotAreaRegion>
        <cx:series layoutId="sunburst" uniqueId="{4453E5E0-5DFA-41E4-A960-572F048B312C}" formatIdx="0">
          <cx:dataLabels pos="ctr">
            <cx:txPr>
              <a:bodyPr vertOverflow="overflow" horzOverflow="overflow" wrap="square" lIns="0" tIns="0" rIns="0" bIns="0"/>
              <a:lstStyle/>
              <a:p>
                <a:pPr algn="ctr" rtl="0">
                  <a:defRPr sz="1200" b="0" i="0">
                    <a:pattFill prst="pct5">
                      <a:fgClr>
                        <a:prstClr val="black">
                          <a:lumMod val="75000"/>
                          <a:lumOff val="25000"/>
                        </a:prstClr>
                      </a:fgClr>
                      <a:bgClr>
                        <a:schemeClr val="bg1"/>
                      </a:bgClr>
                    </a:patt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endParaRPr lang="ru-RU" sz="1200">
                  <a:pattFill prst="pct5">
                    <a:fgClr>
                      <a:prstClr val="black">
                        <a:lumMod val="75000"/>
                        <a:lumOff val="25000"/>
                      </a:prstClr>
                    </a:fgClr>
                    <a:bgClr>
                      <a:schemeClr val="bg1"/>
                    </a:bgClr>
                  </a:pattFill>
                </a:endParaRPr>
              </a:p>
            </cx:txPr>
            <cx:visibility seriesName="0" categoryName="1" value="0"/>
          </cx:dataLabels>
          <cx:dataId val="0"/>
        </cx:series>
        <cx:series layoutId="sunburst" hidden="1" uniqueId="{21F7D417-0B5A-4BDF-A07A-C4C49C4E03A6}" formatIdx="1">
          <cx:dataLabels pos="ctr">
            <cx:txPr>
              <a:bodyPr vertOverflow="overflow" horzOverflow="overflow" wrap="square" lIns="0" tIns="0" rIns="0" bIns="0"/>
              <a:lstStyle/>
              <a:p>
                <a:pPr algn="ctr" rtl="0">
                  <a:defRPr sz="900" b="0" i="0">
                    <a:pattFill prst="pct5">
                      <a:fgClr>
                        <a:prstClr val="black">
                          <a:lumMod val="75000"/>
                          <a:lumOff val="25000"/>
                        </a:prstClr>
                      </a:fgClr>
                      <a:bgClr>
                        <a:schemeClr val="bg1"/>
                      </a:bgClr>
                    </a:patt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endParaRPr lang="ru-RU">
                  <a:pattFill prst="pct5">
                    <a:fgClr>
                      <a:prstClr val="black">
                        <a:lumMod val="75000"/>
                        <a:lumOff val="25000"/>
                      </a:prstClr>
                    </a:fgClr>
                    <a:bgClr>
                      <a:schemeClr val="bg1"/>
                    </a:bgClr>
                  </a:pattFill>
                </a:endParaRPr>
              </a:p>
            </cx:txPr>
            <cx:visibility seriesName="0" categoryName="1" value="0"/>
          </cx:dataLabels>
          <cx:dataId val="1"/>
        </cx:series>
      </cx:plotAreaRegion>
    </cx:plotArea>
    <cx:legend pos="r" align="ctr" overlay="0">
      <cx:spPr>
        <a:noFill/>
        <a:effectLst>
          <a:outerShdw blurRad="50800" dist="50800" dir="5400000" algn="ctr" rotWithShape="0">
            <a:schemeClr val="accent2">
              <a:lumMod val="75000"/>
            </a:schemeClr>
          </a:outerShdw>
        </a:effectLst>
      </cx:spPr>
      <cx:txPr>
        <a:bodyPr vertOverflow="overflow" horzOverflow="overflow" wrap="square" lIns="0" tIns="0" rIns="0" bIns="0"/>
        <a:lstStyle/>
        <a:p>
          <a:pPr algn="ctr" rtl="0">
            <a:defRPr sz="1400" b="0" i="0">
              <a:ln cap="rnd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ln>
              <a:gradFill flip="none" rotWithShape="1">
                <a:gsLst>
                  <a:gs pos="94500">
                    <a:srgbClr val="C6C5C5">
                      <a:lumMod val="43000"/>
                      <a:lumOff val="57000"/>
                    </a:srgbClr>
                  </a:gs>
                  <a:gs pos="89000">
                    <a:srgbClr val="D0CFCF"/>
                  </a:gs>
                  <a:gs pos="78000">
                    <a:schemeClr val="bg2">
                      <a:tint val="98000"/>
                      <a:satMod val="130000"/>
                      <a:shade val="90000"/>
                      <a:lumMod val="103000"/>
                    </a:schemeClr>
                  </a:gs>
                  <a:gs pos="100000">
                    <a:schemeClr val="bg2">
                      <a:shade val="63000"/>
                      <a:satMod val="120000"/>
                    </a:schemeClr>
                  </a:gs>
                </a:gsLst>
                <a:lin ang="0" scaled="1"/>
                <a:tileRect/>
              </a:gra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ru-RU" sz="1400">
            <a:ln cap="rnd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</a:ln>
            <a:gradFill flip="none" rotWithShape="1">
              <a:gsLst>
                <a:gs pos="94500">
                  <a:srgbClr val="C6C5C5">
                    <a:lumMod val="43000"/>
                    <a:lumOff val="57000"/>
                  </a:srgbClr>
                </a:gs>
                <a:gs pos="89000">
                  <a:srgbClr val="D0CFCF"/>
                </a:gs>
                <a:gs pos="78000">
                  <a:schemeClr val="bg2">
                    <a:tint val="98000"/>
                    <a:satMod val="130000"/>
                    <a:shade val="90000"/>
                    <a:lumMod val="103000"/>
                  </a:schemeClr>
                </a:gs>
                <a:gs pos="100000">
                  <a:schemeClr val="bg2">
                    <a:shade val="63000"/>
                    <a:satMod val="120000"/>
                  </a:schemeClr>
                </a:gs>
              </a:gsLst>
              <a:lin ang="0" scaled="1"/>
              <a:tileRect/>
            </a:gradFill>
          </a:endParaRPr>
        </a:p>
      </cx:txPr>
    </cx:legend>
  </cx:chart>
  <cx:spPr>
    <a:noFill/>
    <a:effectLst>
      <a:softEdge rad="12700"/>
    </a:effectLst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8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75000"/>
            <a:lumOff val="2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  <a:lumOff val="10000"/>
              </a:schemeClr>
            </a:gs>
            <a:gs pos="0">
              <a:schemeClr val="lt1">
                <a:lumMod val="75000"/>
                <a:alpha val="36000"/>
                <a:lumOff val="10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dk1"/>
    </cs:fontRef>
    <cs:spPr>
      <a:ln w="9525" cap="flat">
        <a:solidFill>
          <a:schemeClr val="bg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defRPr sz="9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21CE6-50F7-4CF3-B57D-F020391AB04C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602BF-71B3-4A04-8859-1F7062C87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5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10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8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6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4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94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0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6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7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1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21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F40AD87-664F-44EB-9DC6-0025B211C1A9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7AB5726-410F-4BC7-9782-D96FAEA48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5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8D25D42-C4BB-2CC2-F956-759BB0BAB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C323BA-F833-4B2E-813D-EE5004A56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15470"/>
            <a:ext cx="9144000" cy="1655762"/>
          </a:xfrm>
          <a:noFill/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по исполнению бюджета Щетинского сельсовета Курского района Курской области за 2022 год</a:t>
            </a:r>
          </a:p>
        </p:txBody>
      </p:sp>
    </p:spTree>
    <p:extLst>
      <p:ext uri="{BB962C8B-B14F-4D97-AF65-F5344CB8AC3E}">
        <p14:creationId xmlns:p14="http://schemas.microsoft.com/office/powerpoint/2010/main" val="240006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CF897-CC1A-44AE-9A4C-FBC25C828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6229"/>
            <a:ext cx="9144000" cy="115409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Уважаемые жители 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МО «Щетинский сельсовет»!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D8C967-4F43-41BE-9BF9-ACA29129C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258" y="1578543"/>
            <a:ext cx="11675444" cy="456480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   </a:t>
            </a:r>
            <a:r>
              <a:rPr lang="ru-RU" sz="2000" b="1" dirty="0">
                <a:solidFill>
                  <a:srgbClr val="002060"/>
                </a:solidFill>
              </a:rPr>
              <a:t>В соответствии с Бюджетным посланием Президента Российской Федерации В.В. Путина о бюджетной политике, в целях реализации принципа прозрачности и открытости бюджета и информирования жителей о расходовании средств бюджета разработана брошюра «Бюджет для граждан» по исполнению бюджета за 2022 год.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Представленная в ней информация позволит гражданам составить представление об источниках формирования доходов бюджета сельского поселения, направлениях расходования бюджетных средств в 2022 году и сделать выводы об эффективности использования бюджетных средств.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Администрация Щетинского сельсовета Курского района Курской области, публикуя брошюру «Бюджет для граждан» по исполнению бюджета за 2022 год, надеется на заинтересованное внимание жителей сельского поселения к процессу исполнения бюджета.</a:t>
            </a:r>
          </a:p>
        </p:txBody>
      </p:sp>
    </p:spTree>
    <p:extLst>
      <p:ext uri="{BB962C8B-B14F-4D97-AF65-F5344CB8AC3E}">
        <p14:creationId xmlns:p14="http://schemas.microsoft.com/office/powerpoint/2010/main" val="324912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7FC3E-7E92-402E-844C-80B8C10F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01842"/>
            <a:ext cx="10515600" cy="1305016"/>
          </a:xfrm>
        </p:spPr>
        <p:txBody>
          <a:bodyPr>
            <a:normAutofit fontScale="90000"/>
          </a:bodyPr>
          <a:lstStyle/>
          <a:p>
            <a:pPr marL="501498" indent="-501498" algn="ctr" eaLnBrk="1" hangingPunct="1">
              <a:lnSpc>
                <a:spcPct val="80000"/>
              </a:lnSpc>
              <a:defRPr/>
            </a:pPr>
            <a:br>
              <a:rPr lang="ru-RU" sz="6000" b="0" i="0" kern="0" dirty="0">
                <a:solidFill>
                  <a:prstClr val="black"/>
                </a:solidFill>
                <a:latin typeface="Corbel"/>
                <a:cs typeface="Arial" charset="0"/>
              </a:rPr>
            </a:br>
            <a:r>
              <a:rPr lang="ru-RU" sz="3200" b="1" i="0" kern="0" dirty="0">
                <a:solidFill>
                  <a:srgbClr val="002060"/>
                </a:solidFill>
                <a:latin typeface="Corbel"/>
                <a:cs typeface="Arial" charset="0"/>
              </a:rPr>
              <a:t>Основные показатели исполнения бюджета Щетинского сельсовета за 2022 год</a:t>
            </a:r>
            <a:br>
              <a:rPr lang="ru-RU" sz="3200" b="1" i="0" kern="0" dirty="0">
                <a:solidFill>
                  <a:srgbClr val="FFFF00"/>
                </a:solidFill>
                <a:latin typeface="Corbel"/>
                <a:cs typeface="Arial" charset="0"/>
              </a:rPr>
            </a:br>
            <a:endParaRPr lang="ru-RU" sz="3200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6220A1-B09F-4A65-8D7E-8B92B11B1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13391"/>
            <a:ext cx="10515600" cy="437626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2D7B256-8B66-4B91-8F32-BB46AFF74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764992"/>
              </p:ext>
            </p:extLst>
          </p:nvPr>
        </p:nvGraphicFramePr>
        <p:xfrm>
          <a:off x="787461" y="1242874"/>
          <a:ext cx="10534527" cy="5316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371">
                  <a:extLst>
                    <a:ext uri="{9D8B030D-6E8A-4147-A177-3AD203B41FA5}">
                      <a16:colId xmlns:a16="http://schemas.microsoft.com/office/drawing/2014/main" val="3589040086"/>
                    </a:ext>
                  </a:extLst>
                </a:gridCol>
                <a:gridCol w="2476870">
                  <a:extLst>
                    <a:ext uri="{9D8B030D-6E8A-4147-A177-3AD203B41FA5}">
                      <a16:colId xmlns:a16="http://schemas.microsoft.com/office/drawing/2014/main" val="392007372"/>
                    </a:ext>
                  </a:extLst>
                </a:gridCol>
                <a:gridCol w="2689934">
                  <a:extLst>
                    <a:ext uri="{9D8B030D-6E8A-4147-A177-3AD203B41FA5}">
                      <a16:colId xmlns:a16="http://schemas.microsoft.com/office/drawing/2014/main" val="1505587372"/>
                    </a:ext>
                  </a:extLst>
                </a:gridCol>
                <a:gridCol w="2056352">
                  <a:extLst>
                    <a:ext uri="{9D8B030D-6E8A-4147-A177-3AD203B41FA5}">
                      <a16:colId xmlns:a16="http://schemas.microsoft.com/office/drawing/2014/main" val="2998190669"/>
                    </a:ext>
                  </a:extLst>
                </a:gridCol>
              </a:tblGrid>
              <a:tr h="461023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ДОХОДНАЯ ЧАСТЬ БЮДЖЕТА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035702"/>
                  </a:ext>
                </a:extLst>
              </a:tr>
              <a:tr h="98609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Утвержденный план на 2022 год (тыс. руб.)</a:t>
                      </a:r>
                    </a:p>
                  </a:txBody>
                  <a:tcPr marL="82213" marR="82213" marT="79406" marB="79406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Фактическое исполнение на 01.01.2023 г. (тыс. руб.)</a:t>
                      </a:r>
                    </a:p>
                  </a:txBody>
                  <a:tcPr marL="82213" marR="82213" marT="79406" marB="79406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 исполнения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213" marR="82213" marT="79406" marB="79406" anchor="ctr"/>
                </a:tc>
                <a:extLst>
                  <a:ext uri="{0D108BD9-81ED-4DB2-BD59-A6C34878D82A}">
                    <a16:rowId xmlns:a16="http://schemas.microsoft.com/office/drawing/2014/main" val="1921289022"/>
                  </a:ext>
                </a:extLst>
              </a:tr>
              <a:tr h="67430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Общий объем доходов</a:t>
                      </a:r>
                    </a:p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23 090,3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22 856,9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625376"/>
                  </a:ext>
                </a:extLst>
              </a:tr>
              <a:tr h="67430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16 469,5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16 236,1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873332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6 620,8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6 620,8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482113"/>
                  </a:ext>
                </a:extLst>
              </a:tr>
              <a:tr h="461023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РАСХОДНАЯ ЧАСТЬ БЮДЖЕТА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936572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Общий объём расходов</a:t>
                      </a:r>
                    </a:p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из них: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44 662,4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21 377,5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216714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за счет собственных средств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38 041,6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14 756,7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513547"/>
                  </a:ext>
                </a:extLst>
              </a:tr>
              <a:tr h="461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Дефицит(-) Профицит(+)</a:t>
                      </a:r>
                    </a:p>
                  </a:txBody>
                  <a:tcPr marL="82213" marR="82213" marT="79392" marB="79392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1 479,4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97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56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382EF-E758-4442-ACB4-AAE61D427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007"/>
            <a:ext cx="10631750" cy="49089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Показатели исполнения доходов Щетинского сельсовета за 2022 год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932C8F21-F8E6-4AD1-B511-6094BB7A1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907517"/>
              </p:ext>
            </p:extLst>
          </p:nvPr>
        </p:nvGraphicFramePr>
        <p:xfrm>
          <a:off x="221381" y="798899"/>
          <a:ext cx="11742822" cy="5823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042">
                  <a:extLst>
                    <a:ext uri="{9D8B030D-6E8A-4147-A177-3AD203B41FA5}">
                      <a16:colId xmlns:a16="http://schemas.microsoft.com/office/drawing/2014/main" val="4217808057"/>
                    </a:ext>
                  </a:extLst>
                </a:gridCol>
                <a:gridCol w="5879263">
                  <a:extLst>
                    <a:ext uri="{9D8B030D-6E8A-4147-A177-3AD203B41FA5}">
                      <a16:colId xmlns:a16="http://schemas.microsoft.com/office/drawing/2014/main" val="3621382787"/>
                    </a:ext>
                  </a:extLst>
                </a:gridCol>
                <a:gridCol w="1844560">
                  <a:extLst>
                    <a:ext uri="{9D8B030D-6E8A-4147-A177-3AD203B41FA5}">
                      <a16:colId xmlns:a16="http://schemas.microsoft.com/office/drawing/2014/main" val="1800260951"/>
                    </a:ext>
                  </a:extLst>
                </a:gridCol>
                <a:gridCol w="2000437">
                  <a:extLst>
                    <a:ext uri="{9D8B030D-6E8A-4147-A177-3AD203B41FA5}">
                      <a16:colId xmlns:a16="http://schemas.microsoft.com/office/drawing/2014/main" val="3232241552"/>
                    </a:ext>
                  </a:extLst>
                </a:gridCol>
                <a:gridCol w="1463520">
                  <a:extLst>
                    <a:ext uri="{9D8B030D-6E8A-4147-A177-3AD203B41FA5}">
                      <a16:colId xmlns:a16="http://schemas.microsoft.com/office/drawing/2014/main" val="3540886589"/>
                    </a:ext>
                  </a:extLst>
                </a:gridCol>
              </a:tblGrid>
              <a:tr h="60106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№ п/п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НАИМЕНОВАНИЕ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Утвержденный план 2022 год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Исполнение 2022 год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% исполнения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290614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Доходы всего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23 090,3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22 856,9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99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93350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Налоговые доходы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16 394,2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16 160,8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98,6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052853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НДФЛ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3 607,4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3 686,9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102,2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034996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ЕСХН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25,0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24,1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96,4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627690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Налог на имущество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1 689,4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 </a:t>
                      </a:r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768,2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104,7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549617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Земельный налог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11 072,4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10 681,6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96,5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040213"/>
                  </a:ext>
                </a:extLst>
              </a:tr>
              <a:tr h="48085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Неналоговые доходы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75,3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75,3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995855"/>
                  </a:ext>
                </a:extLst>
              </a:tr>
              <a:tr h="69574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75,3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75,3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928973"/>
                  </a:ext>
                </a:extLst>
              </a:tr>
              <a:tr h="116052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III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Безвозмездные поступления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6 620,8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6 620,8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400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18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47005-5090-41E1-9B60-EAEBF8314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41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Структура доходов бюджета в 2021 году</a:t>
            </a:r>
            <a:endParaRPr lang="ru-RU" sz="32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7F3B2180-7293-4A5A-8EC3-0920D4A71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29854"/>
              </p:ext>
            </p:extLst>
          </p:nvPr>
        </p:nvGraphicFramePr>
        <p:xfrm>
          <a:off x="231006" y="950425"/>
          <a:ext cx="11723571" cy="57160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16130">
                  <a:extLst>
                    <a:ext uri="{9D8B030D-6E8A-4147-A177-3AD203B41FA5}">
                      <a16:colId xmlns:a16="http://schemas.microsoft.com/office/drawing/2014/main" val="3776024808"/>
                    </a:ext>
                  </a:extLst>
                </a:gridCol>
                <a:gridCol w="1869062">
                  <a:extLst>
                    <a:ext uri="{9D8B030D-6E8A-4147-A177-3AD203B41FA5}">
                      <a16:colId xmlns:a16="http://schemas.microsoft.com/office/drawing/2014/main" val="1592746330"/>
                    </a:ext>
                  </a:extLst>
                </a:gridCol>
                <a:gridCol w="1458278">
                  <a:extLst>
                    <a:ext uri="{9D8B030D-6E8A-4147-A177-3AD203B41FA5}">
                      <a16:colId xmlns:a16="http://schemas.microsoft.com/office/drawing/2014/main" val="3468241948"/>
                    </a:ext>
                  </a:extLst>
                </a:gridCol>
                <a:gridCol w="1396662">
                  <a:extLst>
                    <a:ext uri="{9D8B030D-6E8A-4147-A177-3AD203B41FA5}">
                      <a16:colId xmlns:a16="http://schemas.microsoft.com/office/drawing/2014/main" val="899143543"/>
                    </a:ext>
                  </a:extLst>
                </a:gridCol>
                <a:gridCol w="5083439">
                  <a:extLst>
                    <a:ext uri="{9D8B030D-6E8A-4147-A177-3AD203B41FA5}">
                      <a16:colId xmlns:a16="http://schemas.microsoft.com/office/drawing/2014/main" val="1900567524"/>
                    </a:ext>
                  </a:extLst>
                </a:gridCol>
              </a:tblGrid>
              <a:tr h="4771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Безвозмездные поступления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6620,8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6620,8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26747966"/>
                  </a:ext>
                </a:extLst>
              </a:tr>
              <a:tr h="81884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Дотации 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3806,4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3806,4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376610"/>
                  </a:ext>
                </a:extLst>
              </a:tr>
              <a:tr h="7766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u="none" strike="noStrike">
                          <a:solidFill>
                            <a:srgbClr val="002060"/>
                          </a:solidFill>
                          <a:effectLst/>
                        </a:rPr>
                        <a:t>Субсидии 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2613,3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2613,3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611346"/>
                  </a:ext>
                </a:extLst>
              </a:tr>
              <a:tr h="9784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u="none" strike="noStrike">
                          <a:solidFill>
                            <a:srgbClr val="002060"/>
                          </a:solidFill>
                          <a:effectLst/>
                        </a:rPr>
                        <a:t>Субвенции </a:t>
                      </a:r>
                      <a:endParaRPr lang="ru-RU" sz="16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245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245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337086"/>
                  </a:ext>
                </a:extLst>
              </a:tr>
              <a:tr h="9996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Иные межбюджетные трансферты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109,3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109,3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8614627"/>
                  </a:ext>
                </a:extLst>
              </a:tr>
              <a:tr h="16451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Возврат остатков субсидий прошлых лет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-153,2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-153,2</a:t>
                      </a:r>
                    </a:p>
                    <a:p>
                      <a:pPr algn="ctr" rtl="0" fontAlgn="ctr"/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endParaRPr lang="ru-RU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75915606"/>
                  </a:ext>
                </a:extLst>
              </a:tr>
            </a:tbl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66E2178F-F696-4CB6-A505-53E41011B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2033462"/>
              </p:ext>
            </p:extLst>
          </p:nvPr>
        </p:nvGraphicFramePr>
        <p:xfrm>
          <a:off x="6880193" y="976544"/>
          <a:ext cx="4607509" cy="5110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FEA0613D-F388-434C-861B-DB344892AA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794205"/>
              </p:ext>
            </p:extLst>
          </p:nvPr>
        </p:nvGraphicFramePr>
        <p:xfrm>
          <a:off x="6880192" y="950421"/>
          <a:ext cx="4607510" cy="5110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FEA0613D-F388-434C-861B-DB344892AA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907206"/>
              </p:ext>
            </p:extLst>
          </p:nvPr>
        </p:nvGraphicFramePr>
        <p:xfrm>
          <a:off x="6907353" y="950422"/>
          <a:ext cx="5053642" cy="5716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46531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27FC4-0F45-4E44-8C33-B0AB36B36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2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Исполнение расходной части бюджета Щетинского сельсовета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по отраслям за 2022 год </a:t>
            </a:r>
            <a:r>
              <a:rPr lang="ru-RU" sz="2000" b="1" dirty="0">
                <a:solidFill>
                  <a:srgbClr val="002060"/>
                </a:solidFill>
              </a:rPr>
              <a:t>(тысяч рублей)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0F697C99-5BF3-4274-8F19-E7BD898F6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396151"/>
              </p:ext>
            </p:extLst>
          </p:nvPr>
        </p:nvGraphicFramePr>
        <p:xfrm>
          <a:off x="766808" y="1838254"/>
          <a:ext cx="10658383" cy="456184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996955">
                  <a:extLst>
                    <a:ext uri="{9D8B030D-6E8A-4147-A177-3AD203B41FA5}">
                      <a16:colId xmlns:a16="http://schemas.microsoft.com/office/drawing/2014/main" val="555023165"/>
                    </a:ext>
                  </a:extLst>
                </a:gridCol>
                <a:gridCol w="2325762">
                  <a:extLst>
                    <a:ext uri="{9D8B030D-6E8A-4147-A177-3AD203B41FA5}">
                      <a16:colId xmlns:a16="http://schemas.microsoft.com/office/drawing/2014/main" val="2223139955"/>
                    </a:ext>
                  </a:extLst>
                </a:gridCol>
                <a:gridCol w="2667833">
                  <a:extLst>
                    <a:ext uri="{9D8B030D-6E8A-4147-A177-3AD203B41FA5}">
                      <a16:colId xmlns:a16="http://schemas.microsoft.com/office/drawing/2014/main" val="3310338783"/>
                    </a:ext>
                  </a:extLst>
                </a:gridCol>
                <a:gridCol w="2667833">
                  <a:extLst>
                    <a:ext uri="{9D8B030D-6E8A-4147-A177-3AD203B41FA5}">
                      <a16:colId xmlns:a16="http://schemas.microsoft.com/office/drawing/2014/main" val="3532024570"/>
                    </a:ext>
                  </a:extLst>
                </a:gridCol>
              </a:tblGrid>
              <a:tr h="3954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НАИМЕНОВАНИЕ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УТВЕРЖДЕННЫЙ ПЛАН </a:t>
                      </a:r>
                    </a:p>
                    <a:p>
                      <a:pPr algn="ctr"/>
                      <a:r>
                        <a:rPr lang="ru-RU" sz="1400" dirty="0"/>
                        <a:t>НА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ИСПОЛНЕНО ЗА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% ИСПОЛНЕНИЯ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334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Общегосударственные вопросы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30 992,2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8 159,0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26%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981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Национальная оборона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245,0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245,0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286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Национальная безопасность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401,5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386,9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96%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2387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Национальная экономика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169,3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168,9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458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Жилищно-коммунальное хозяйство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12 275,8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11 839,1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96%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650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Социальная политика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568,7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568,7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164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Физическая культура и спорт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100%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922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ВСЕГО РАСХОДОВ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44 662,4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21 377,5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002060"/>
                          </a:solidFill>
                        </a:rPr>
                        <a:t>48%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77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21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39937225-B60A-71A0-6E74-00229B51A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D9D7488-42CA-4589-8981-EBCBB6536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709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Отраслевая структура расходов в 2021 году</a:t>
            </a:r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0" name="Диаграмма 9">
                <a:extLst>
                  <a:ext uri="{FF2B5EF4-FFF2-40B4-BE49-F238E27FC236}">
                    <a16:creationId xmlns:a16="http://schemas.microsoft.com/office/drawing/2014/main" id="{02008CEF-9A08-4868-B567-0D5EB6E9970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0477820"/>
                  </p:ext>
                </p:extLst>
              </p:nvPr>
            </p:nvGraphicFramePr>
            <p:xfrm>
              <a:off x="1289784" y="1296186"/>
              <a:ext cx="9105499" cy="444047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10" name="Диаграмма 9">
                <a:extLst>
                  <a:ext uri="{FF2B5EF4-FFF2-40B4-BE49-F238E27FC236}">
                    <a16:creationId xmlns:a16="http://schemas.microsoft.com/office/drawing/2014/main" id="{02008CEF-9A08-4868-B567-0D5EB6E9970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89784" y="1296186"/>
                <a:ext cx="9105499" cy="444047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1210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D085935-CB24-7A40-857D-3B1A644E7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07" y="0"/>
            <a:ext cx="117524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1193D4-3E85-4873-B6F1-36221AEA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1423" y="0"/>
            <a:ext cx="9134375" cy="95290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Исполнение расходов бюджета в рамках муниципальных программ</a:t>
            </a:r>
          </a:p>
        </p:txBody>
      </p:sp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622BC144-B8DC-43D6-A398-0183364C1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212706"/>
              </p:ext>
            </p:extLst>
          </p:nvPr>
        </p:nvGraphicFramePr>
        <p:xfrm>
          <a:off x="1761423" y="1097280"/>
          <a:ext cx="9134375" cy="572399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6359736">
                  <a:extLst>
                    <a:ext uri="{9D8B030D-6E8A-4147-A177-3AD203B41FA5}">
                      <a16:colId xmlns:a16="http://schemas.microsoft.com/office/drawing/2014/main" val="2909237239"/>
                    </a:ext>
                  </a:extLst>
                </a:gridCol>
                <a:gridCol w="1516039">
                  <a:extLst>
                    <a:ext uri="{9D8B030D-6E8A-4147-A177-3AD203B41FA5}">
                      <a16:colId xmlns:a16="http://schemas.microsoft.com/office/drawing/2014/main" val="366553792"/>
                    </a:ext>
                  </a:extLst>
                </a:gridCol>
                <a:gridCol w="1258600">
                  <a:extLst>
                    <a:ext uri="{9D8B030D-6E8A-4147-A177-3AD203B41FA5}">
                      <a16:colId xmlns:a16="http://schemas.microsoft.com/office/drawing/2014/main" val="1745099466"/>
                    </a:ext>
                  </a:extLst>
                </a:gridCol>
              </a:tblGrid>
              <a:tr h="8534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Утвержденные бюджетные назначения </a:t>
                      </a:r>
                    </a:p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на 2022 год (руб.)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41" marR="5741" marT="5741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Исполнено в 2022 году</a:t>
                      </a:r>
                    </a:p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(руб.)</a:t>
                      </a:r>
                    </a:p>
                  </a:txBody>
                  <a:tcPr marL="5741" marR="5741" marT="5741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47040"/>
                  </a:ext>
                </a:extLst>
              </a:tr>
              <a:tr h="6072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«Управление муниципальным имуществом и земельными ресурсами Щетинского сельсовета Курского района Курской области»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295 500,00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295 500,00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505491"/>
                  </a:ext>
                </a:extLst>
              </a:tr>
              <a:tr h="6072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«Профилактика правонарушений» в муниципальном образовании «Щетинский сельсовет» Курского района Курской области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363154"/>
                  </a:ext>
                </a:extLst>
              </a:tr>
              <a:tr h="807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 в Щетинском сельсовете Курского района Курской области»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401 500,00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386 857,10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907989"/>
                  </a:ext>
                </a:extLst>
              </a:tr>
              <a:tr h="6072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"Энергосбережение и повышение энергетической эффективности в Щетинском сельсовете Курского района Курской области"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60 000,00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59 628,70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071960"/>
                  </a:ext>
                </a:extLst>
              </a:tr>
              <a:tr h="5544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«Обеспечение доступным и комфортным жильем и коммунальными услугами граждан в Щетинском сельсовете Курского района Курской области»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9 179 800,00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8 743 970,50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486240"/>
                  </a:ext>
                </a:extLst>
              </a:tr>
              <a:tr h="6072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«Формирование современной городской среды» на территории муниципального образования «Щетинский сельсовет» Курского района Курской области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3 058 965,00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3 058 965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429760"/>
                  </a:ext>
                </a:extLst>
              </a:tr>
              <a:tr h="2625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568 707,12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568 707,04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126112"/>
                  </a:ext>
                </a:extLst>
              </a:tr>
              <a:tr h="807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в Щетинском сельсовете Курского района Курской области»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10 000,00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10 000,00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45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366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AFA624D4-1D25-7149-3F81-4209A1B90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6098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947</TotalTime>
  <Words>682</Words>
  <Application>Microsoft Office PowerPoint</Application>
  <PresentationFormat>Широкоэкранный</PresentationFormat>
  <Paragraphs>186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Базис</vt:lpstr>
      <vt:lpstr>Презентация PowerPoint</vt:lpstr>
      <vt:lpstr>Уважаемые жители  МО «Щетинский сельсовет»!</vt:lpstr>
      <vt:lpstr> Основные показатели исполнения бюджета Щетинского сельсовета за 2022 год </vt:lpstr>
      <vt:lpstr>Показатели исполнения доходов Щетинского сельсовета за 2022 год</vt:lpstr>
      <vt:lpstr>Структура доходов бюджета в 2021 году</vt:lpstr>
      <vt:lpstr>Исполнение расходной части бюджета Щетинского сельсовета  по отраслям за 2022 год (тысяч рублей)</vt:lpstr>
      <vt:lpstr>Отраслевая структура расходов в 2021 году</vt:lpstr>
      <vt:lpstr>Исполнение расходов бюджета в рамках муниципальных программ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Шахова</dc:creator>
  <cp:lastModifiedBy>Шахова</cp:lastModifiedBy>
  <cp:revision>77</cp:revision>
  <dcterms:created xsi:type="dcterms:W3CDTF">2021-05-12T11:15:37Z</dcterms:created>
  <dcterms:modified xsi:type="dcterms:W3CDTF">2023-09-28T12:04:16Z</dcterms:modified>
</cp:coreProperties>
</file>