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Ex1.xml" ContentType="application/vnd.ms-office.chartex+xml"/>
  <Override PartName="/ppt/charts/style5.xml" ContentType="application/vnd.ms-office.chartstyle+xml"/>
  <Override PartName="/ppt/charts/colors5.xml" ContentType="application/vnd.ms-office.chartcolorstyle+xml"/>
  <Override PartName="/ppt/charts/chart5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32" autoAdjust="0"/>
  </p:normalViewPr>
  <p:slideViewPr>
    <p:cSldViewPr snapToGrid="0">
      <p:cViewPr varScale="1">
        <p:scale>
          <a:sx n="99" d="100"/>
          <a:sy n="99" d="100"/>
        </p:scale>
        <p:origin x="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21.&#1041;&#1070;&#1044;&#1046;&#1045;&#1058;%202021%20&#1043;&#1054;&#1044;\&#1054;&#1058;&#1063;&#1045;&#1058;%20&#1059;&#1058;&#1042;&#1045;&#1056;&#1046;&#1044;&#1045;&#1053;&#1048;&#1045;%20&#1086;&#1073;%20&#1080;&#1089;&#1087;&#1086;&#1083;&#1085;&#1077;&#1085;&#1080;&#1080;%20&#1073;&#1102;&#1076;&#1078;&#1077;&#1090;&#1072;\&#1041;&#1102;&#1076;&#1078;&#1077;&#1090;%20&#1076;&#1083;&#1103;%20&#1075;&#1088;&#1072;&#1078;&#1076;&#1072;&#1085;%20&#1082;%20&#1088;&#1077;&#1096;&#1077;&#1085;&#1080;&#1102;%20&#1086;&#1073;%20&#1080;&#1089;&#1087;&#1086;&#1083;&#1085;&#1077;&#1085;&#1080;&#1080;%20&#1073;&#1102;&#1076;&#1078;&#1077;&#1090;&#1072;%20&#1079;&#1072;%202020%20&#1075;&#1086;&#1076;\&#1044;&#1080;&#1072;&#1075;&#1088;&#1072;&#1084;&#1084;&#1072;%20&#1076;&#1086;&#1093;&#1086;&#1076;&#109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21.&#1041;&#1070;&#1044;&#1046;&#1045;&#1058;%202021%20&#1043;&#1054;&#1044;\&#1054;&#1058;&#1063;&#1045;&#1058;%20&#1059;&#1058;&#1042;&#1045;&#1056;&#1046;&#1044;&#1045;&#1053;&#1048;&#1045;%20&#1086;&#1073;%20&#1080;&#1089;&#1087;&#1086;&#1083;&#1085;&#1077;&#1085;&#1080;&#1080;%20&#1073;&#1102;&#1076;&#1078;&#1077;&#1090;&#1072;\&#1041;&#1102;&#1076;&#1078;&#1077;&#1090;%20&#1076;&#1083;&#1103;%20&#1075;&#1088;&#1072;&#1078;&#1076;&#1072;&#1085;%20&#1082;%20&#1088;&#1077;&#1096;&#1077;&#1085;&#1080;&#1102;%20&#1086;&#1073;%20&#1080;&#1089;&#1087;&#1086;&#1083;&#1085;&#1077;&#1085;&#1080;&#1080;%20&#1073;&#1102;&#1076;&#1078;&#1077;&#1090;&#1072;%20&#1079;&#1072;%202020%20&#1075;&#1086;&#1076;\&#1044;&#1080;&#1072;&#1075;&#1088;&#1072;&#1084;&#1084;&#1072;%20&#1076;&#1086;&#1093;&#1086;&#1076;&#109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21.&#1041;&#1070;&#1044;&#1046;&#1045;&#1058;%202021%20&#1043;&#1054;&#1044;\&#1054;&#1058;&#1063;&#1045;&#1058;%20&#1059;&#1058;&#1042;&#1045;&#1056;&#1046;&#1044;&#1045;&#1053;&#1048;&#1045;%20&#1086;&#1073;%20&#1080;&#1089;&#1087;&#1086;&#1083;&#1085;&#1077;&#1085;&#1080;&#1080;%20&#1073;&#1102;&#1076;&#1078;&#1077;&#1090;&#1072;\&#1041;&#1102;&#1076;&#1078;&#1077;&#1090;%20&#1076;&#1083;&#1103;%20&#1075;&#1088;&#1072;&#1078;&#1076;&#1072;&#1085;%20&#1082;%20&#1088;&#1077;&#1096;&#1077;&#1085;&#1080;&#1102;%20&#1086;&#1073;%20&#1080;&#1089;&#1087;&#1086;&#1083;&#1085;&#1077;&#1085;&#1080;&#1080;%20&#1073;&#1102;&#1076;&#1078;&#1077;&#1090;&#1072;%20&#1079;&#1072;%202020%20&#1075;&#1086;&#1076;\&#1044;&#1080;&#1072;&#1075;&#1088;&#1072;&#1084;&#1084;&#1072;%20&#1076;&#1086;&#1093;&#1086;&#1076;&#109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11\&#1076;\&#1064;&#1072;&#1093;&#1086;&#1074;&#1072;\&#1041;&#1070;&#1044;&#1046;&#1045;&#1058;\21.&#1041;&#1070;&#1044;&#1046;&#1045;&#1058;%202021%20&#1043;&#1054;&#1044;\&#1054;&#1058;&#1063;&#1045;&#1058;%20&#1059;&#1058;&#1042;&#1045;&#1056;&#1046;&#1044;&#1045;&#1053;&#1048;&#1045;%20&#1086;&#1073;%20&#1080;&#1089;&#1087;&#1086;&#1083;&#1085;&#1077;&#1085;&#1080;&#1080;%20&#1073;&#1102;&#1076;&#1078;&#1077;&#1090;&#1072;\&#1041;&#1102;&#1076;&#1078;&#1077;&#1090;%20&#1076;&#1083;&#1103;%20&#1075;&#1088;&#1072;&#1078;&#1076;&#1072;&#1085;%20&#1082;%20&#1088;&#1077;&#1096;&#1077;&#1085;&#1080;&#1102;%20&#1086;&#1073;%20&#1080;&#1089;&#1087;&#1086;&#1083;&#1085;&#1077;&#1085;&#1080;&#1080;%20&#1073;&#1102;&#1076;&#1078;&#1077;&#1090;&#1072;%20&#1079;&#1072;%202020%20&#1075;&#1086;&#1076;\&#1044;&#1080;&#1072;&#1075;&#1088;&#1072;&#1084;&#1084;&#1072;%20&#1088;&#1072;&#1089;&#1093;&#1086;&#1076;&#109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file:///E:\11\&#1076;\&#1064;&#1072;&#1093;&#1086;&#1074;&#1072;\&#1041;&#1070;&#1044;&#1046;&#1045;&#1058;\21.&#1041;&#1070;&#1044;&#1046;&#1045;&#1058;%202021%20&#1043;&#1054;&#1044;\&#1054;&#1058;&#1063;&#1045;&#1058;%20&#1059;&#1058;&#1042;&#1045;&#1056;&#1046;&#1044;&#1045;&#1053;&#1048;&#1045;%20&#1086;&#1073;%20&#1080;&#1089;&#1087;&#1086;&#1083;&#1085;&#1077;&#1085;&#1080;&#1080;%20&#1073;&#1102;&#1076;&#1078;&#1077;&#1090;&#1072;\&#1041;&#1102;&#1076;&#1078;&#1077;&#1090;%20&#1076;&#1083;&#1103;%20&#1075;&#1088;&#1072;&#1078;&#1076;&#1072;&#1085;%20&#1082;%20&#1088;&#1077;&#1096;&#1077;&#1085;&#1080;&#1102;%20&#1086;&#1073;%20&#1080;&#1089;&#1087;&#1086;&#1083;&#1085;&#1077;&#1085;&#1080;&#1080;%20&#1073;&#1102;&#1076;&#1078;&#1077;&#1090;&#1072;%20&#1079;&#1072;%202020%20&#1075;&#1086;&#1076;\&#1044;&#1080;&#1072;&#1075;&#1088;&#1072;&#1084;&#1084;&#1072;%20&#1088;&#1072;&#1089;&#1093;&#1086;&#1076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структура доходов за 2021 год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Лист2!$B$3</c:f>
              <c:strCache>
                <c:ptCount val="1"/>
                <c:pt idx="0">
                  <c:v>Утвержденный план на 2021 год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E2EF-4040-BE5D-6D6D2645AD4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E2EF-4040-BE5D-6D6D2645AD4A}"/>
              </c:ext>
            </c:extLst>
          </c:dPt>
          <c:dPt>
            <c:idx val="2"/>
            <c:bubble3D val="0"/>
            <c:explosion val="16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E2EF-4040-BE5D-6D6D2645AD4A}"/>
              </c:ext>
            </c:extLst>
          </c:dPt>
          <c:dLbls>
            <c:dLbl>
              <c:idx val="0"/>
              <c:spPr>
                <a:solidFill>
                  <a:sysClr val="window" lastClr="FFFFFF"/>
                </a:solidFill>
                <a:ln>
                  <a:solidFill>
                    <a:srgbClr val="5B9BD5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E2EF-4040-BE5D-6D6D2645AD4A}"/>
                </c:ext>
              </c:extLst>
            </c:dLbl>
            <c:dLbl>
              <c:idx val="1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D6661A9-7303-4C70-97FB-E48AFEFADBD6}" type="CATEGORYNAME">
                      <a:rPr lang="ru-RU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/>
                      <a:t>
</a:t>
                    </a:r>
                    <a:fld id="{23FB200F-FA10-4AF7-BFC1-CDD4E29630D9}" type="PERCENTAGE">
                      <a:rPr lang="ru-RU" baseline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[ПРОЦЕНТ]</a:t>
                    </a:fld>
                    <a:endParaRPr lang="ru-RU" baseline="0"/>
                  </a:p>
                </c:rich>
              </c:tx>
              <c:spPr>
                <a:solidFill>
                  <a:sysClr val="window" lastClr="FFFFFF"/>
                </a:solidFill>
                <a:ln>
                  <a:solidFill>
                    <a:srgbClr val="5B9BD5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2EF-4040-BE5D-6D6D2645AD4A}"/>
                </c:ext>
              </c:extLst>
            </c:dLbl>
            <c:dLbl>
              <c:idx val="2"/>
              <c:spPr>
                <a:solidFill>
                  <a:sysClr val="window" lastClr="FFFFFF"/>
                </a:solidFill>
                <a:ln>
                  <a:solidFill>
                    <a:srgbClr val="5B9BD5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E2EF-4040-BE5D-6D6D2645AD4A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5B9BD5"/>
                </a:solidFill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Лист2!$A$4:$A$6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Лист2!$B$4:$B$6</c:f>
              <c:numCache>
                <c:formatCode>General</c:formatCode>
                <c:ptCount val="3"/>
                <c:pt idx="0" formatCode="#,##0.00">
                  <c:v>13630.6</c:v>
                </c:pt>
                <c:pt idx="1">
                  <c:v>291.10000000000002</c:v>
                </c:pt>
                <c:pt idx="2" formatCode="#,##0.00">
                  <c:v>6780.7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2EF-4040-BE5D-6D6D2645AD4A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структура налоговых и </a:t>
            </a:r>
          </a:p>
          <a:p>
            <a:pPr>
              <a:defRPr/>
            </a:pPr>
            <a:r>
              <a:rPr lang="ru-RU"/>
              <a:t>неналоговых доходов</a:t>
            </a:r>
          </a:p>
        </c:rich>
      </c:tx>
      <c:layout>
        <c:manualLayout>
          <c:xMode val="edge"/>
          <c:yMode val="edge"/>
          <c:x val="0.22539514879831812"/>
          <c:y val="0.824992237301137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6034074819050704E-2"/>
          <c:y val="0.2259451363544589"/>
          <c:w val="0.82793185036189865"/>
          <c:h val="0.63885925597555038"/>
        </c:manualLayout>
      </c:layout>
      <c:pie3DChart>
        <c:varyColors val="1"/>
        <c:ser>
          <c:idx val="0"/>
          <c:order val="0"/>
          <c:explosion val="6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6312-4D63-8EF7-D76EF83C848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6312-4D63-8EF7-D76EF83C848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6312-4D63-8EF7-D76EF83C848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6312-4D63-8EF7-D76EF83C848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6312-4D63-8EF7-D76EF83C848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6312-4D63-8EF7-D76EF83C848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D-6312-4D63-8EF7-D76EF83C848E}"/>
              </c:ext>
            </c:extLst>
          </c:dPt>
          <c:dLbls>
            <c:dLbl>
              <c:idx val="0"/>
              <c:layout>
                <c:manualLayout>
                  <c:x val="-2.9952552663342909E-2"/>
                  <c:y val="-6.5828673657127162E-2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6312-4D63-8EF7-D76EF83C848E}"/>
                </c:ext>
              </c:extLst>
            </c:dLbl>
            <c:dLbl>
              <c:idx val="1"/>
              <c:layout>
                <c:manualLayout>
                  <c:x val="-2.1394680473816366E-3"/>
                  <c:y val="-0.1661390335156066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6312-4D63-8EF7-D76EF83C848E}"/>
                </c:ext>
              </c:extLst>
            </c:dLbl>
            <c:dLbl>
              <c:idx val="2"/>
              <c:layout>
                <c:manualLayout>
                  <c:x val="-2.1394680473816364E-2"/>
                  <c:y val="0.25391059839177615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6312-4D63-8EF7-D76EF83C848E}"/>
                </c:ext>
              </c:extLst>
            </c:dLbl>
            <c:dLbl>
              <c:idx val="3"/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6312-4D63-8EF7-D76EF83C848E}"/>
                </c:ext>
              </c:extLst>
            </c:dLbl>
            <c:dLbl>
              <c:idx val="4"/>
              <c:layout>
                <c:manualLayout>
                  <c:x val="-0.25673616568579638"/>
                  <c:y val="3.1346987455774687E-3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9-6312-4D63-8EF7-D76EF83C848E}"/>
                </c:ext>
              </c:extLst>
            </c:dLbl>
            <c:dLbl>
              <c:idx val="5"/>
              <c:layout>
                <c:manualLayout>
                  <c:x val="-5.776563727930422E-2"/>
                  <c:y val="-6.2693974911549669E-2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B-6312-4D63-8EF7-D76EF83C848E}"/>
                </c:ext>
              </c:extLst>
            </c:dLbl>
            <c:dLbl>
              <c:idx val="6"/>
              <c:layout>
                <c:manualLayout>
                  <c:x val="0.10055499822693684"/>
                  <c:y val="-4.7020481183662255E-2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D-6312-4D63-8EF7-D76EF83C848E}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4472C4"/>
                </a:solidFill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Лист2!$A$9:$A$15</c:f>
              <c:strCache>
                <c:ptCount val="7"/>
                <c:pt idx="0">
                  <c:v>Налог на доходы физических лиц</c:v>
                </c:pt>
                <c:pt idx="1">
                  <c:v>Единый сельскохозяйственный налог</c:v>
                </c:pt>
                <c:pt idx="2">
                  <c:v>Налог на имущество физических лиц</c:v>
                </c:pt>
                <c:pt idx="3">
                  <c:v>Земельный налог</c:v>
                </c:pt>
                <c:pt idx="4">
                  <c:v>Доходы от использования имущества</c:v>
                </c:pt>
                <c:pt idx="5">
                  <c:v>Прочие неналоговые платежи</c:v>
                </c:pt>
                <c:pt idx="6">
                  <c:v>Денежные взыскания (штрафы)</c:v>
                </c:pt>
              </c:strCache>
            </c:strRef>
          </c:cat>
          <c:val>
            <c:numRef>
              <c:f>Лист2!$B$9:$B$15</c:f>
              <c:numCache>
                <c:formatCode>General</c:formatCode>
                <c:ptCount val="7"/>
                <c:pt idx="0" formatCode="#,##0.00">
                  <c:v>2664</c:v>
                </c:pt>
                <c:pt idx="1">
                  <c:v>71.3</c:v>
                </c:pt>
                <c:pt idx="2" formatCode="#,##0.00">
                  <c:v>1595.9</c:v>
                </c:pt>
                <c:pt idx="3" formatCode="#,##0.00">
                  <c:v>9299.4</c:v>
                </c:pt>
                <c:pt idx="4" formatCode="#,##0.00">
                  <c:v>24.5</c:v>
                </c:pt>
                <c:pt idx="5" formatCode="#,##0.00">
                  <c:v>111.6</c:v>
                </c:pt>
                <c:pt idx="6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312-4D63-8EF7-D76EF83C848E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2050960725198802E-2"/>
          <c:y val="1.5285212899782045E-2"/>
          <c:w val="0.97698582900217901"/>
          <c:h val="0.9843394953833053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>
                <a:solidFill>
                  <a:schemeClr val="tx1"/>
                </a:solidFill>
              </a:rPr>
              <a:t>структура безвозмездных поступлений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819983027709108E-2"/>
          <c:y val="0.17046853351141752"/>
          <c:w val="0.81436003394458178"/>
          <c:h val="0.55448001062869967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6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388C-48C8-BFA5-7FEC0EBD8BFE}"/>
              </c:ext>
            </c:extLst>
          </c:dPt>
          <c:dPt>
            <c:idx val="1"/>
            <c:bubble3D val="0"/>
            <c:explosion val="8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388C-48C8-BFA5-7FEC0EBD8BF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388C-48C8-BFA5-7FEC0EBD8BF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388C-48C8-BFA5-7FEC0EBD8BFE}"/>
              </c:ext>
            </c:extLst>
          </c:dPt>
          <c:dLbls>
            <c:dLbl>
              <c:idx val="0"/>
              <c:layout>
                <c:manualLayout>
                  <c:x val="-4.1345542386234752E-2"/>
                  <c:y val="0.25098367324496823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388C-48C8-BFA5-7FEC0EBD8BFE}"/>
                </c:ext>
              </c:extLst>
            </c:dLbl>
            <c:dLbl>
              <c:idx val="1"/>
              <c:layout>
                <c:manualLayout>
                  <c:x val="0"/>
                  <c:y val="0.15406918555631713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388C-48C8-BFA5-7FEC0EBD8BFE}"/>
                </c:ext>
              </c:extLst>
            </c:dLbl>
            <c:dLbl>
              <c:idx val="2"/>
              <c:layout>
                <c:manualLayout>
                  <c:x val="-0.16813853903735423"/>
                  <c:y val="0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388C-48C8-BFA5-7FEC0EBD8BFE}"/>
                </c:ext>
              </c:extLst>
            </c:dLbl>
            <c:dLbl>
              <c:idx val="3"/>
              <c:layout>
                <c:manualLayout>
                  <c:x val="0.41345542386234646"/>
                  <c:y val="7.7034592778158564E-2"/>
                </c:manualLayout>
              </c:layout>
              <c:spPr>
                <a:solidFill>
                  <a:prstClr val="white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7-388C-48C8-BFA5-7FEC0EBD8BFE}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4472C4"/>
                </a:solidFill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Лист2!$A$17:$A$20</c:f>
              <c:strCache>
                <c:ptCount val="4"/>
                <c:pt idx="0">
                  <c:v>Дотации </c:v>
                </c:pt>
                <c:pt idx="1">
                  <c:v>Субсидии </c:v>
                </c:pt>
                <c:pt idx="2">
                  <c:v>Субвенции 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Лист2!$B$17:$B$20</c:f>
              <c:numCache>
                <c:formatCode>General</c:formatCode>
                <c:ptCount val="4"/>
                <c:pt idx="0">
                  <c:v>3245.7</c:v>
                </c:pt>
                <c:pt idx="1">
                  <c:v>3228.5</c:v>
                </c:pt>
                <c:pt idx="2">
                  <c:v>223.2</c:v>
                </c:pt>
                <c:pt idx="3">
                  <c:v>83.3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88C-48C8-BFA5-7FEC0EBD8BFE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Лист2!$B$1</c:f>
              <c:strCache>
                <c:ptCount val="1"/>
                <c:pt idx="0">
                  <c:v>Утвержденные бюджетные назначения</c:v>
                </c:pt>
              </c:strCache>
            </c:strRef>
          </c:tx>
          <c:spPr>
            <a:solidFill>
              <a:schemeClr val="accent6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Лист2!$A$2:$A$9</c:f>
              <c:strCache>
                <c:ptCount val="8"/>
                <c:pt idx="0">
                  <c:v>Муниципальная программа «Управление муниципальным имуществом и земельными ресурсами Щетинского сельсовета Курского района Курской области»</c:v>
                </c:pt>
                <c:pt idx="1">
                  <c:v>Муниципальная программа «Профилактика правонарушений» в муниципальном образовании «Щетинский сельсовет» Курского района Курской области</c:v>
                </c:pt>
                <c:pt idx="2">
                  <c:v>Муниципальная программа «Защита населения и территории от чрезвычайных ситуаций, обеспечение пожарной безопасности и безопасности людей на водных объектах в Щетинском сельсовете Курского района Курской области»</c:v>
                </c:pt>
                <c:pt idx="3">
                  <c:v>Муниципальная программа "Энергосбережение и повышение энергетической эффективности в Щетинском сельсовете Курского района Курской области"</c:v>
                </c:pt>
                <c:pt idx="4">
                  <c:v>Муниципальная программа «Обеспечение доступным и комфортным жильем и коммунальными услугами граждан в Щетинском сельсовете Курского района Курской области»</c:v>
                </c:pt>
                <c:pt idx="5">
                  <c:v>Муниципальная программа «Формирование современной городской среды» на территории муниципального образования «Щетинский сельсовет» Курского района Курской области</c:v>
                </c:pt>
                <c:pt idx="6">
                  <c:v>Муниципальная программа «Социальная поддержка граждан»</c:v>
                </c:pt>
                <c:pt idx="7">
                  <c:v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 в Щетинском сельсовете Курского района Курской области»</c:v>
                </c:pt>
              </c:strCache>
            </c:strRef>
          </c:cat>
          <c:val>
            <c:numRef>
              <c:f>Лист2!$B$2:$B$9</c:f>
              <c:numCache>
                <c:formatCode>#,##0.00</c:formatCode>
                <c:ptCount val="8"/>
                <c:pt idx="0">
                  <c:v>89000</c:v>
                </c:pt>
                <c:pt idx="1">
                  <c:v>2000</c:v>
                </c:pt>
                <c:pt idx="2">
                  <c:v>357500</c:v>
                </c:pt>
                <c:pt idx="3">
                  <c:v>60000</c:v>
                </c:pt>
                <c:pt idx="4">
                  <c:v>8284561</c:v>
                </c:pt>
                <c:pt idx="5">
                  <c:v>2932663</c:v>
                </c:pt>
                <c:pt idx="6">
                  <c:v>283902</c:v>
                </c:pt>
                <c:pt idx="7">
                  <c:v>10000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CA-4AB9-92B9-2175659411E7}"/>
            </c:ext>
          </c:extLst>
        </c:ser>
        <c:ser>
          <c:idx val="1"/>
          <c:order val="1"/>
          <c:tx>
            <c:strRef>
              <c:f>Лист2!$C$1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Лист2!$A$2:$A$9</c:f>
              <c:strCache>
                <c:ptCount val="8"/>
                <c:pt idx="0">
                  <c:v>Муниципальная программа «Управление муниципальным имуществом и земельными ресурсами Щетинского сельсовета Курского района Курской области»</c:v>
                </c:pt>
                <c:pt idx="1">
                  <c:v>Муниципальная программа «Профилактика правонарушений» в муниципальном образовании «Щетинский сельсовет» Курского района Курской области</c:v>
                </c:pt>
                <c:pt idx="2">
                  <c:v>Муниципальная программа «Защита населения и территории от чрезвычайных ситуаций, обеспечение пожарной безопасности и безопасности людей на водных объектах в Щетинском сельсовете Курского района Курской области»</c:v>
                </c:pt>
                <c:pt idx="3">
                  <c:v>Муниципальная программа "Энергосбережение и повышение энергетической эффективности в Щетинском сельсовете Курского района Курской области"</c:v>
                </c:pt>
                <c:pt idx="4">
                  <c:v>Муниципальная программа «Обеспечение доступным и комфортным жильем и коммунальными услугами граждан в Щетинском сельсовете Курского района Курской области»</c:v>
                </c:pt>
                <c:pt idx="5">
                  <c:v>Муниципальная программа «Формирование современной городской среды» на территории муниципального образования «Щетинский сельсовет» Курского района Курской области</c:v>
                </c:pt>
                <c:pt idx="6">
                  <c:v>Муниципальная программа «Социальная поддержка граждан»</c:v>
                </c:pt>
                <c:pt idx="7">
                  <c:v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 в Щетинском сельсовете Курского района Курской области»</c:v>
                </c:pt>
              </c:strCache>
            </c:strRef>
          </c:cat>
          <c:val>
            <c:numRef>
              <c:f>Лист2!$C$2:$C$9</c:f>
              <c:numCache>
                <c:formatCode>#,##0.00</c:formatCode>
                <c:ptCount val="8"/>
                <c:pt idx="0">
                  <c:v>89000</c:v>
                </c:pt>
                <c:pt idx="1">
                  <c:v>2000</c:v>
                </c:pt>
                <c:pt idx="2">
                  <c:v>357230</c:v>
                </c:pt>
                <c:pt idx="3">
                  <c:v>59899</c:v>
                </c:pt>
                <c:pt idx="4">
                  <c:v>7875075</c:v>
                </c:pt>
                <c:pt idx="5">
                  <c:v>2932663</c:v>
                </c:pt>
                <c:pt idx="6">
                  <c:v>283902</c:v>
                </c:pt>
                <c:pt idx="7">
                  <c:v>10000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CA-4AB9-92B9-2175659411E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501412824"/>
        <c:axId val="501410200"/>
      </c:barChart>
      <c:catAx>
        <c:axId val="501412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1410200"/>
        <c:crossesAt val="0"/>
        <c:auto val="1"/>
        <c:lblAlgn val="l"/>
        <c:lblOffset val="100"/>
        <c:noMultiLvlLbl val="0"/>
      </c:catAx>
      <c:valAx>
        <c:axId val="501410200"/>
        <c:scaling>
          <c:logBase val="2"/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.00\ &quot;₽&quot;" sourceLinked="0"/>
        <c:majorTickMark val="out"/>
        <c:minorTickMark val="in"/>
        <c:tickLblPos val="none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1412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Лист3!$A$1:$A$7</cx:f>
        <cx:lvl ptCount="7">
          <cx:pt idx="0">Общегосударственные вопросы</cx:pt>
          <cx:pt idx="1">Национальная оборона</cx:pt>
          <cx:pt idx="2">Национальная безопасность</cx:pt>
          <cx:pt idx="3">Национальная экономика</cx:pt>
          <cx:pt idx="4">Жилищно-коммунальное хозяйство</cx:pt>
          <cx:pt idx="5">Социальная политика</cx:pt>
          <cx:pt idx="6">Физическая культура и спорт</cx:pt>
        </cx:lvl>
      </cx:strDim>
      <cx:numDim type="size">
        <cx:f>Лист3!$B$1:$B$7</cx:f>
        <cx:lvl ptCount="7" formatCode="# ##0,00">
          <cx:pt idx="0">5786.5</cx:pt>
          <cx:pt idx="1">223.19999999999999</cx:pt>
          <cx:pt idx="2">357.19999999999999</cx:pt>
          <cx:pt idx="3">103.2</cx:pt>
          <cx:pt idx="4">10844</cx:pt>
          <cx:pt idx="5">283.89999999999998</cx:pt>
          <cx:pt idx="6">10</cx:pt>
        </cx:lvl>
      </cx:numDim>
    </cx:data>
    <cx:data id="1">
      <cx:strDim type="cat">
        <cx:f>Лист3!$A$1:$A$7</cx:f>
        <cx:lvl ptCount="7">
          <cx:pt idx="0">Общегосударственные вопросы</cx:pt>
          <cx:pt idx="1">Национальная оборона</cx:pt>
          <cx:pt idx="2">Национальная безопасность</cx:pt>
          <cx:pt idx="3">Национальная экономика</cx:pt>
          <cx:pt idx="4">Жилищно-коммунальное хозяйство</cx:pt>
          <cx:pt idx="5">Социальная политика</cx:pt>
          <cx:pt idx="6">Физическая культура и спорт</cx:pt>
        </cx:lvl>
      </cx:strDim>
      <cx:numDim type="size">
        <cx:f>Лист3!$C$1:$C$7</cx:f>
        <cx:lvl ptCount="7" formatCode="0%">
          <cx:pt idx="0">0.3286290322580645</cx:pt>
          <cx:pt idx="1">0.012676056338028168</cx:pt>
          <cx:pt idx="2">0.020286233530213537</cx:pt>
          <cx:pt idx="3">0.0058609722853248522</cx:pt>
          <cx:pt idx="4">0.61585642889595638</cx:pt>
          <cx:pt idx="5">0.016123353021353929</cx:pt>
          <cx:pt idx="6">0.00056792367105860974</cx:pt>
        </cx:lvl>
      </cx:numDim>
    </cx:data>
  </cx:chartData>
  <cx:chart>
    <cx:plotArea>
      <cx:plotAreaRegion>
        <cx:series layoutId="sunburst" uniqueId="{4453E5E0-5DFA-41E4-A960-572F048B312C}" formatIdx="0">
          <cx:spPr>
            <a:effectLst>
              <a:innerShdw blurRad="254000" dist="444500" dir="11400000">
                <a:prstClr val="black">
                  <a:alpha val="51000"/>
                </a:prstClr>
              </a:innerShdw>
            </a:effectLst>
          </cx:spPr>
          <cx:dataLabels pos="ctr">
            <cx:txPr>
              <a:bodyPr vertOverflow="overflow" horzOverflow="overflow" wrap="square" lIns="0" tIns="0" rIns="0" bIns="0"/>
              <a:lstStyle/>
              <a:p>
                <a:pPr algn="ctr" rtl="0">
                  <a:defRPr sz="1200" b="0" i="0">
                    <a:pattFill prst="pct5">
                      <a:fgClr>
                        <a:prstClr val="black">
                          <a:lumMod val="75000"/>
                          <a:lumOff val="25000"/>
                        </a:prstClr>
                      </a:fgClr>
                      <a:bgClr>
                        <a:schemeClr val="bg1"/>
                      </a:bgClr>
                    </a:patt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ru-RU" sz="1200">
                  <a:pattFill prst="pct5">
                    <a:fgClr>
                      <a:prstClr val="black">
                        <a:lumMod val="75000"/>
                        <a:lumOff val="25000"/>
                      </a:prstClr>
                    </a:fgClr>
                    <a:bgClr>
                      <a:schemeClr val="bg1"/>
                    </a:bgClr>
                  </a:pattFill>
                </a:endParaRPr>
              </a:p>
            </cx:txPr>
            <cx:visibility seriesName="0" categoryName="1" value="0"/>
          </cx:dataLabels>
          <cx:dataId val="0"/>
        </cx:series>
        <cx:series layoutId="sunburst" hidden="1" uniqueId="{21F7D417-0B5A-4BDF-A07A-C4C49C4E03A6}" formatIdx="1">
          <cx:dataLabels pos="ctr">
            <cx:txPr>
              <a:bodyPr vertOverflow="overflow" horzOverflow="overflow" wrap="square" lIns="0" tIns="0" rIns="0" bIns="0"/>
              <a:lstStyle/>
              <a:p>
                <a:pPr algn="ctr" rtl="0">
                  <a:defRPr sz="900" b="0" i="0">
                    <a:pattFill prst="pct5">
                      <a:fgClr>
                        <a:prstClr val="black">
                          <a:lumMod val="75000"/>
                          <a:lumOff val="25000"/>
                        </a:prstClr>
                      </a:fgClr>
                      <a:bgClr>
                        <a:schemeClr val="bg1"/>
                      </a:bgClr>
                    </a:pattFill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ru-RU">
                  <a:pattFill prst="pct5">
                    <a:fgClr>
                      <a:prstClr val="black">
                        <a:lumMod val="75000"/>
                        <a:lumOff val="25000"/>
                      </a:prstClr>
                    </a:fgClr>
                    <a:bgClr>
                      <a:schemeClr val="bg1"/>
                    </a:bgClr>
                  </a:pattFill>
                </a:endParaRPr>
              </a:p>
            </cx:txPr>
            <cx:visibility seriesName="0" categoryName="1" value="0"/>
          </cx:dataLabels>
          <cx:dataId val="1"/>
        </cx:series>
      </cx:plotAreaRegion>
    </cx:plotArea>
    <cx:legend pos="r" align="ctr" overlay="0">
      <cx:spPr>
        <a:noFill/>
      </cx:spPr>
      <cx:txPr>
        <a:bodyPr vertOverflow="overflow" horzOverflow="overflow" wrap="square" lIns="0" tIns="0" rIns="0" bIns="0"/>
        <a:lstStyle/>
        <a:p>
          <a:pPr algn="ctr" rtl="0">
            <a:defRPr sz="1400" b="0" i="0">
              <a:ln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</a:ln>
              <a:gradFill flip="none" rotWithShape="1">
                <a:gsLst>
                  <a:gs pos="94500">
                    <a:srgbClr val="C6C5C5">
                      <a:lumMod val="43000"/>
                      <a:lumOff val="57000"/>
                    </a:srgbClr>
                  </a:gs>
                  <a:gs pos="89000">
                    <a:srgbClr val="D0CFCF"/>
                  </a:gs>
                  <a:gs pos="78000">
                    <a:schemeClr val="bg2">
                      <a:tint val="98000"/>
                      <a:satMod val="130000"/>
                      <a:shade val="90000"/>
                      <a:lumMod val="103000"/>
                    </a:schemeClr>
                  </a:gs>
                  <a:gs pos="100000">
                    <a:schemeClr val="bg2">
                      <a:shade val="63000"/>
                      <a:satMod val="120000"/>
                    </a:schemeClr>
                  </a:gs>
                </a:gsLst>
                <a:lin ang="0" scaled="1"/>
                <a:tileRect/>
              </a:gra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defRPr>
          </a:pPr>
          <a:endParaRPr lang="ru-RU" sz="1400">
            <a:ln cap="rnd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</a:ln>
            <a:gradFill flip="none" rotWithShape="1">
              <a:gsLst>
                <a:gs pos="94500">
                  <a:srgbClr val="C6C5C5">
                    <a:lumMod val="43000"/>
                    <a:lumOff val="57000"/>
                  </a:srgbClr>
                </a:gs>
                <a:gs pos="89000">
                  <a:srgbClr val="D0CFCF"/>
                </a:gs>
                <a:gs pos="78000">
                  <a:schemeClr val="bg2">
                    <a:tint val="98000"/>
                    <a:satMod val="130000"/>
                    <a:shade val="90000"/>
                    <a:lumMod val="103000"/>
                  </a:schemeClr>
                </a:gs>
                <a:gs pos="100000">
                  <a:schemeClr val="bg2">
                    <a:shade val="63000"/>
                    <a:satMod val="120000"/>
                  </a:schemeClr>
                </a:gs>
              </a:gsLst>
              <a:lin ang="0" scaled="1"/>
              <a:tileRect/>
            </a:gradFill>
          </a:endParaRPr>
        </a:p>
      </cx:txPr>
    </cx:legend>
  </cx:chart>
  <cx:spPr>
    <a:noFill/>
    <a:effectLst>
      <a:softEdge rad="12700"/>
    </a:effectLst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8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lt1"/>
    </cs:fontRef>
    <cs:defRPr sz="9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75000"/>
            <a:lumOff val="2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  <a:lumOff val="10000"/>
              </a:schemeClr>
            </a:gs>
            <a:gs pos="0">
              <a:schemeClr val="lt1">
                <a:lumMod val="75000"/>
                <a:alpha val="36000"/>
                <a:lumOff val="10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dk1"/>
    </cs:fontRef>
    <cs:spPr>
      <a:ln w="9525" cap="flat">
        <a:solidFill>
          <a:schemeClr val="bg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/>
  </cs:title>
  <cs:trendline>
    <cs:lnRef idx="0"/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defRPr sz="9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121CE6-50F7-4CF3-B57D-F020391AB04C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602BF-71B3-4A04-8859-1F7062C87E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656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602BF-71B3-4A04-8859-1F7062C87EA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918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22AD4A-D6B1-4E2C-8B40-BA6B165A0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260591-8620-44B7-AC96-B766ABA383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D1E74F-BC64-4424-BAE8-F1C3488A5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E9A0FF-E70E-4A3F-9229-D754FEE5C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D245A3-21F2-467F-9427-370541F0D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812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7F39F7-F13D-4DC7-934E-E7A1F8BC2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58D80E-2435-4654-B434-F1C3D660C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1A0CDE-C235-43A4-BDE8-5539CAD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4B7EBA-3C3C-41CA-9A83-C322032B7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BF6DD5-57AF-4F95-9526-88D470ADA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27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E52E4EB-84BB-47B1-8EC9-392EB6750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554083-E18B-4E80-B16C-7B366FA1AB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AFB81B-DF5E-43BE-80F3-DF2421D66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6E4A9B-188A-47C6-878A-94982E848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6405CD-9ED2-4D99-9963-E6CE40AC9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74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F91B8-EE30-45E8-8BBA-6CFBCEFAA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93D12A-EAB7-4D36-98A0-0C24E12076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7185B0-152B-40A3-B795-79EDDA3A0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434408-DAC6-4008-9BF8-9ED751623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03CD95-2200-45BD-80E5-0096FA72E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797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647555-2BE1-4892-B709-C72E2BA40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7D2301-0DD7-40D1-B73D-924291ADF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78528B-07DA-4639-B23D-F9984E653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8A66DE-008A-4107-960C-91AD966B0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7E801B-46BF-42BF-B20E-EC50757AE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270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7767A3-0207-4B6B-A648-92C8C3313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8C1C66-BA64-4F84-8048-E2DBD10DE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38EC147-BD55-4397-8016-013B10B85F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D5E9E1-DCD3-44EC-B9DA-6F5EE3C9E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3170B5-2ED7-4588-BE4E-A3D4960A2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6B0D37-2511-45D5-82B5-221C78BB4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3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63736-FB76-41ED-ADD1-E5BCD429F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774121-F107-45C9-9A38-30F38D20C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BDCB90C-4AEC-410C-9CE0-661682AF5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36FD6DD-D373-4954-B010-5C9400540A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1C0A26A-59D6-4AD9-ACFB-3DB4042513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15685DF-8029-4AEC-BCBF-67CB576F9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B76D700-13EF-4DA2-B35D-1265526A1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0257291-D3A6-4EAC-A30C-6FC4C237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0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EFEDED-459F-466A-A1D7-1F9865D86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4CB1A2D-C6AA-4529-9491-D7AF1DCA9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11F9DEB-C0C1-42E1-AE05-4C2B343C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CFA9FE9-4DAD-4D63-835E-244C67F93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41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CB5E863-0FEB-499B-82BD-3552DA21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36A5B26-3EF1-4474-9D5D-851B521E2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95BD3E-C733-4974-890F-544817EA9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59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4F5B3-64C2-4818-9B4F-516E51866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071EBE-3BDF-4E5C-ADC4-2E2365040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24DACAC-6491-4FCC-AC0F-3F22BA8270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A72B0D-800C-43F6-AF3E-B5EBC283C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58384C-2F4E-4527-8EF2-02BE80864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FE9D6C-9EE0-449A-B434-9F7082D02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273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EA7889-665E-4AE7-952F-677D0B8CF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1F81100-11EC-4E34-BACA-AE7668509D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3683BF3-B321-4C4C-94F1-44C78DB4F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943683-5D7E-413C-8B29-672A8AEBF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91351F-24A7-4B21-B6DA-89CF5643C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565107-DA91-440F-9122-9937C9772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74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83FFDB-73BD-42A3-853B-700B13FF0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043566-98B9-4D48-9C6F-772CF47BD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329674-5F1E-494B-881C-B022098E4C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0AD87-664F-44EB-9DC6-0025B211C1A9}" type="datetimeFigureOut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0AD467-BEF2-463F-85EB-13341AF2DF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4DF4D1-CF5A-44DF-A89B-59C2B510E2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B5726-410F-4BC7-9782-D96FAEA482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83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microsoft.com/office/2014/relationships/chartEx" Target="../charts/chartEx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81A5AF9-9B02-470C-B9E0-EE867059A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B54E7-01A3-468F-9B15-A81A805FB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43091"/>
            <a:ext cx="9144000" cy="87947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/>
              <a:t>БЮДЖЕТ ДЛЯ ГРАЖДАН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C323BA-F833-4B2E-813D-EE5004A56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122567"/>
            <a:ext cx="9144000" cy="16557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/>
              <a:t>по исполнению бюджета Щетинского сельсовета Курского района Курской области за 2021 год</a:t>
            </a:r>
          </a:p>
        </p:txBody>
      </p:sp>
    </p:spTree>
    <p:extLst>
      <p:ext uri="{BB962C8B-B14F-4D97-AF65-F5344CB8AC3E}">
        <p14:creationId xmlns:p14="http://schemas.microsoft.com/office/powerpoint/2010/main" val="2400062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65D4D-E233-40B8-ABC0-31E45351F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0399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Структура расходов бюджета в рамках муниципальных программ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623806C6-AF6B-4CA7-9408-DD5103D37D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9723306"/>
              </p:ext>
            </p:extLst>
          </p:nvPr>
        </p:nvGraphicFramePr>
        <p:xfrm>
          <a:off x="181276" y="1020278"/>
          <a:ext cx="11829447" cy="5755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6953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>
            <a:extLst>
              <a:ext uri="{FF2B5EF4-FFF2-40B4-BE49-F238E27FC236}">
                <a16:creationId xmlns:a16="http://schemas.microsoft.com/office/drawing/2014/main" id="{78EFD969-1A69-421C-9283-C910FC8D2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860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CF897-CC1A-44AE-9A4C-FBC25C828F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6229"/>
            <a:ext cx="9144000" cy="1154097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Уважаемые жители 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МО «Щетинский сельсовет»!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7D8C967-4F43-41BE-9BF9-ACA29129C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5456"/>
            <a:ext cx="9144000" cy="4027892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    </a:t>
            </a:r>
            <a:r>
              <a:rPr lang="ru-RU" sz="2000" dirty="0">
                <a:solidFill>
                  <a:srgbClr val="002060"/>
                </a:solidFill>
              </a:rPr>
              <a:t>В соответствии с Бюджетным посланием Президента Российской Федерации В.В. Путина о бюджетной политике, в целях реализации принципа прозрачности и открытости бюджета и информирования жителей о расходовании средств бюджета разработана брошюра «Бюджет для граждан» по исполнению бюджета за 2021 год.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    Представленная в ней информация позволит гражданам составить представление об источниках формирования доходов бюджета сельского поселения, направлениях расходования бюджетных средств в 2021 году и сделать выводы об эффективности использования бюджетных средств.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</a:rPr>
              <a:t>    Администрация Щетинского сельсовета Курского района Курской области, публикуя брошюру «Бюджет для граждан» по исполнению бюджета за 2021 год, надеется на заинтересованное внимание жителей сельского поселения к процессу исполнения бюджета.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F803CAE-A5F1-4400-9D22-33171BC33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69267" cy="211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9120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7FC3E-7E92-402E-844C-80B8C10F2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301842"/>
            <a:ext cx="10515600" cy="1305016"/>
          </a:xfrm>
        </p:spPr>
        <p:txBody>
          <a:bodyPr>
            <a:normAutofit fontScale="90000"/>
          </a:bodyPr>
          <a:lstStyle/>
          <a:p>
            <a:pPr marL="501498" indent="-501498" algn="ctr" eaLnBrk="1" hangingPunct="1">
              <a:lnSpc>
                <a:spcPct val="80000"/>
              </a:lnSpc>
              <a:defRPr/>
            </a:pPr>
            <a:br>
              <a:rPr lang="ru-RU" sz="6000" b="0" i="0" kern="0" dirty="0">
                <a:solidFill>
                  <a:prstClr val="black"/>
                </a:solidFill>
                <a:latin typeface="Corbel"/>
                <a:cs typeface="Arial" charset="0"/>
              </a:rPr>
            </a:br>
            <a:r>
              <a:rPr lang="ru-RU" sz="3200" b="1" i="0" kern="0" dirty="0">
                <a:solidFill>
                  <a:srgbClr val="002060"/>
                </a:solidFill>
                <a:latin typeface="Corbel"/>
                <a:cs typeface="Arial" charset="0"/>
              </a:rPr>
              <a:t>Основные показатели исполнения бюджета Щетинского сельсовета за 2021 год</a:t>
            </a:r>
            <a:br>
              <a:rPr lang="ru-RU" sz="3200" b="1" i="0" kern="0" dirty="0">
                <a:solidFill>
                  <a:srgbClr val="FFFF00"/>
                </a:solidFill>
                <a:latin typeface="Corbel"/>
                <a:cs typeface="Arial" charset="0"/>
              </a:rPr>
            </a:br>
            <a:endParaRPr lang="ru-RU" sz="3200" b="1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6220A1-B09F-4A65-8D7E-8B92B11B1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713391"/>
            <a:ext cx="10515600" cy="437626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52D7B256-8B66-4B91-8F32-BB46AFF74E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839745"/>
              </p:ext>
            </p:extLst>
          </p:nvPr>
        </p:nvGraphicFramePr>
        <p:xfrm>
          <a:off x="787461" y="1242874"/>
          <a:ext cx="10534527" cy="53167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1371">
                  <a:extLst>
                    <a:ext uri="{9D8B030D-6E8A-4147-A177-3AD203B41FA5}">
                      <a16:colId xmlns:a16="http://schemas.microsoft.com/office/drawing/2014/main" val="3589040086"/>
                    </a:ext>
                  </a:extLst>
                </a:gridCol>
                <a:gridCol w="2476870">
                  <a:extLst>
                    <a:ext uri="{9D8B030D-6E8A-4147-A177-3AD203B41FA5}">
                      <a16:colId xmlns:a16="http://schemas.microsoft.com/office/drawing/2014/main" val="392007372"/>
                    </a:ext>
                  </a:extLst>
                </a:gridCol>
                <a:gridCol w="2689934">
                  <a:extLst>
                    <a:ext uri="{9D8B030D-6E8A-4147-A177-3AD203B41FA5}">
                      <a16:colId xmlns:a16="http://schemas.microsoft.com/office/drawing/2014/main" val="1505587372"/>
                    </a:ext>
                  </a:extLst>
                </a:gridCol>
                <a:gridCol w="2056352">
                  <a:extLst>
                    <a:ext uri="{9D8B030D-6E8A-4147-A177-3AD203B41FA5}">
                      <a16:colId xmlns:a16="http://schemas.microsoft.com/office/drawing/2014/main" val="2998190669"/>
                    </a:ext>
                  </a:extLst>
                </a:gridCol>
              </a:tblGrid>
              <a:tr h="461023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ДОХОДНАЯ ЧАСТЬ БЮДЖЕТА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7035702"/>
                  </a:ext>
                </a:extLst>
              </a:tr>
              <a:tr h="98609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Утвержденный план на 2021 год (тыс. руб.)</a:t>
                      </a:r>
                    </a:p>
                  </a:txBody>
                  <a:tcPr marL="82213" marR="82213" marT="79406" marB="79406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Фактическое исполнение на 01.01.2022 г. (тыс. руб.)</a:t>
                      </a:r>
                    </a:p>
                  </a:txBody>
                  <a:tcPr marL="82213" marR="82213" marT="79406" marB="79406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1" i="0" u="none" strike="noStrik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 исполнения</a:t>
                      </a:r>
                      <a:endParaRPr lang="ru-RU" sz="1700" b="1" i="0" u="none" strike="noStrike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2213" marR="82213" marT="79406" marB="79406" anchor="ctr"/>
                </a:tc>
                <a:extLst>
                  <a:ext uri="{0D108BD9-81ED-4DB2-BD59-A6C34878D82A}">
                    <a16:rowId xmlns:a16="http://schemas.microsoft.com/office/drawing/2014/main" val="1921289022"/>
                  </a:ext>
                </a:extLst>
              </a:tr>
              <a:tr h="674301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Общий объем доходов</a:t>
                      </a:r>
                    </a:p>
                    <a:p>
                      <a:pPr algn="ctr"/>
                      <a:r>
                        <a:rPr lang="ru-RU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 них: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20 702,4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20 708,0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625376"/>
                  </a:ext>
                </a:extLst>
              </a:tr>
              <a:tr h="674301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Налоговые и неналоговые 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13 921,7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13 967,3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873332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Безвозмездные поступления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6 780,7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6 740,7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99,4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482113"/>
                  </a:ext>
                </a:extLst>
              </a:tr>
              <a:tr h="461023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РАСХОДНАЯ ЧАСТЬ БЮДЖЕТА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936572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Общий объём расходов</a:t>
                      </a:r>
                    </a:p>
                    <a:p>
                      <a:pPr algn="ctr" rtl="0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из них:</a:t>
                      </a:r>
                    </a:p>
                  </a:txBody>
                  <a:tcPr marL="82213" marR="82213" marT="79392" marB="793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39 174,4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17 608,0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216714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 счет собственных средств</a:t>
                      </a:r>
                    </a:p>
                  </a:txBody>
                  <a:tcPr marL="82213" marR="82213" marT="79392" marB="79392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35 639,3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14 265,9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513547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Дефицит(-) Профицит(+)</a:t>
                      </a:r>
                    </a:p>
                  </a:txBody>
                  <a:tcPr marL="82213" marR="82213" marT="79392" marB="79392"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3 100,0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976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3565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382EF-E758-4442-ACB4-AAE61D427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145"/>
            <a:ext cx="10631750" cy="426128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Показатели исполнения доходов Щетинского сельсовета за 2021 год</a:t>
            </a: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932C8F21-F8E6-4AD1-B511-6094BB7A1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89638"/>
              </p:ext>
            </p:extLst>
          </p:nvPr>
        </p:nvGraphicFramePr>
        <p:xfrm>
          <a:off x="76941" y="648071"/>
          <a:ext cx="12038118" cy="5392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999">
                  <a:extLst>
                    <a:ext uri="{9D8B030D-6E8A-4147-A177-3AD203B41FA5}">
                      <a16:colId xmlns:a16="http://schemas.microsoft.com/office/drawing/2014/main" val="4217808057"/>
                    </a:ext>
                  </a:extLst>
                </a:gridCol>
                <a:gridCol w="6027109">
                  <a:extLst>
                    <a:ext uri="{9D8B030D-6E8A-4147-A177-3AD203B41FA5}">
                      <a16:colId xmlns:a16="http://schemas.microsoft.com/office/drawing/2014/main" val="3621382787"/>
                    </a:ext>
                  </a:extLst>
                </a:gridCol>
                <a:gridCol w="1890944">
                  <a:extLst>
                    <a:ext uri="{9D8B030D-6E8A-4147-A177-3AD203B41FA5}">
                      <a16:colId xmlns:a16="http://schemas.microsoft.com/office/drawing/2014/main" val="1800260951"/>
                    </a:ext>
                  </a:extLst>
                </a:gridCol>
                <a:gridCol w="2050742">
                  <a:extLst>
                    <a:ext uri="{9D8B030D-6E8A-4147-A177-3AD203B41FA5}">
                      <a16:colId xmlns:a16="http://schemas.microsoft.com/office/drawing/2014/main" val="3232241552"/>
                    </a:ext>
                  </a:extLst>
                </a:gridCol>
                <a:gridCol w="1500324">
                  <a:extLst>
                    <a:ext uri="{9D8B030D-6E8A-4147-A177-3AD203B41FA5}">
                      <a16:colId xmlns:a16="http://schemas.microsoft.com/office/drawing/2014/main" val="3540886589"/>
                    </a:ext>
                  </a:extLst>
                </a:gridCol>
              </a:tblGrid>
              <a:tr h="44388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№ п/п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НАИМЕНОВАНИЕ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Утвержденный план 2021 год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Исполнение 2021 год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% исполнения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290614"/>
                  </a:ext>
                </a:extLst>
              </a:tr>
              <a:tr h="315156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Доходы всего</a:t>
                      </a:r>
                    </a:p>
                  </a:txBody>
                  <a:tcP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20 702,4</a:t>
                      </a:r>
                    </a:p>
                  </a:txBody>
                  <a:tcP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20 708,0</a:t>
                      </a:r>
                    </a:p>
                  </a:txBody>
                  <a:tcPr>
                    <a:solidFill>
                      <a:srgbClr val="993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100</a:t>
                      </a:r>
                    </a:p>
                  </a:txBody>
                  <a:tcPr>
                    <a:solidFill>
                      <a:srgbClr val="993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693350"/>
                  </a:ext>
                </a:extLst>
              </a:tr>
              <a:tr h="26899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Налоговые доходы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13 630,6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13 677,3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100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052853"/>
                  </a:ext>
                </a:extLst>
              </a:tr>
              <a:tr h="320483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НДФЛ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2 664,0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2 670,0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034996"/>
                  </a:ext>
                </a:extLst>
              </a:tr>
              <a:tr h="29207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ЕСХН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71,3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71,2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99,9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627690"/>
                  </a:ext>
                </a:extLst>
              </a:tr>
              <a:tr h="3346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Налог на имущество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1 595,9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1 </a:t>
                      </a:r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600,4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549617"/>
                  </a:ext>
                </a:extLst>
              </a:tr>
              <a:tr h="32403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Земельный налог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9 299,4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9 337,7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040213"/>
                  </a:ext>
                </a:extLst>
              </a:tr>
              <a:tr h="393280"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Задолженность и перерасчеты по отмененным налогам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-2,0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846609"/>
                  </a:ext>
                </a:extLst>
              </a:tr>
              <a:tr h="310718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II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Неналоговые доходы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291,1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290,0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2060"/>
                          </a:solidFill>
                        </a:rPr>
                        <a:t>99,</a:t>
                      </a:r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995855"/>
                  </a:ext>
                </a:extLst>
              </a:tr>
              <a:tr h="3533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Доходы от использования имущества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24,5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24,5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928973"/>
                  </a:ext>
                </a:extLst>
              </a:tr>
              <a:tr h="33380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Штрафы, санкции, возмещение ущерба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155,0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154,1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99,4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596206"/>
                  </a:ext>
                </a:extLst>
              </a:tr>
              <a:tr h="367535"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Прочие неналоговые платежи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111,6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111,4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</a:rPr>
                        <a:t>99,8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7559307"/>
                  </a:ext>
                </a:extLst>
              </a:tr>
              <a:tr h="88276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III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Безвозмездные поступления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6 780,7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6 740,7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</a:rPr>
                        <a:t>99,4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4008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185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D9B0C5-6A3A-4EC2-A893-1AA234FCB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655"/>
            <a:ext cx="10515600" cy="5295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Структура доходов бюджета в 2021 году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102D00F3-3FB7-4B11-8941-39AD40D689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39141"/>
              </p:ext>
            </p:extLst>
          </p:nvPr>
        </p:nvGraphicFramePr>
        <p:xfrm>
          <a:off x="1" y="550416"/>
          <a:ext cx="12192000" cy="630758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752252">
                  <a:extLst>
                    <a:ext uri="{9D8B030D-6E8A-4147-A177-3AD203B41FA5}">
                      <a16:colId xmlns:a16="http://schemas.microsoft.com/office/drawing/2014/main" val="1012139111"/>
                    </a:ext>
                  </a:extLst>
                </a:gridCol>
                <a:gridCol w="1381599">
                  <a:extLst>
                    <a:ext uri="{9D8B030D-6E8A-4147-A177-3AD203B41FA5}">
                      <a16:colId xmlns:a16="http://schemas.microsoft.com/office/drawing/2014/main" val="4035003945"/>
                    </a:ext>
                  </a:extLst>
                </a:gridCol>
                <a:gridCol w="1180532">
                  <a:extLst>
                    <a:ext uri="{9D8B030D-6E8A-4147-A177-3AD203B41FA5}">
                      <a16:colId xmlns:a16="http://schemas.microsoft.com/office/drawing/2014/main" val="2273959831"/>
                    </a:ext>
                  </a:extLst>
                </a:gridCol>
                <a:gridCol w="924493">
                  <a:extLst>
                    <a:ext uri="{9D8B030D-6E8A-4147-A177-3AD203B41FA5}">
                      <a16:colId xmlns:a16="http://schemas.microsoft.com/office/drawing/2014/main" val="3065830860"/>
                    </a:ext>
                  </a:extLst>
                </a:gridCol>
                <a:gridCol w="5953124">
                  <a:extLst>
                    <a:ext uri="{9D8B030D-6E8A-4147-A177-3AD203B41FA5}">
                      <a16:colId xmlns:a16="http://schemas.microsoft.com/office/drawing/2014/main" val="3532483058"/>
                    </a:ext>
                  </a:extLst>
                </a:gridCol>
              </a:tblGrid>
              <a:tr h="77746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доходов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Утвержденный план на 2021 год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Исполнено за 2021 год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% исполнения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rowSpan="5">
                  <a:txBody>
                    <a:bodyPr/>
                    <a:lstStyle/>
                    <a:p>
                      <a:pPr algn="ctr" rtl="0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</a:p>
                    <a:p>
                      <a:pPr algn="ctr" fontAlgn="t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</a:p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20" marR="5020" marT="5020" marB="0" anchor="b"/>
                </a:tc>
                <a:extLst>
                  <a:ext uri="{0D108BD9-81ED-4DB2-BD59-A6C34878D82A}">
                    <a16:rowId xmlns:a16="http://schemas.microsoft.com/office/drawing/2014/main" val="1081034431"/>
                  </a:ext>
                </a:extLst>
              </a:tr>
              <a:tr h="4022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Налоговые доходы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13 630,60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13 677,30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100,34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20" marR="5020" marT="50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19272"/>
                  </a:ext>
                </a:extLst>
              </a:tr>
              <a:tr h="4084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Неналоговые доходы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291,1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290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99,62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172321"/>
                  </a:ext>
                </a:extLst>
              </a:tr>
              <a:tr h="3324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Безвозмездные поступления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6 780,70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6 740,70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99,41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592789"/>
                  </a:ext>
                </a:extLst>
              </a:tr>
              <a:tr h="32294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Итого доходов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20 702,40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20 708,00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100,03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t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20" marR="5020" marT="50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572395"/>
                  </a:ext>
                </a:extLst>
              </a:tr>
              <a:tr h="5381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Налоговые и неналоговые доходы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13921,7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13969,3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100,34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rowSpan="8">
                  <a:txBody>
                    <a:bodyPr/>
                    <a:lstStyle/>
                    <a:p>
                      <a:pPr algn="ctr" rtl="0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20" marR="5020" marT="5020" marB="0" anchor="b"/>
                </a:tc>
                <a:extLst>
                  <a:ext uri="{0D108BD9-81ED-4DB2-BD59-A6C34878D82A}">
                    <a16:rowId xmlns:a16="http://schemas.microsoft.com/office/drawing/2014/main" val="1328837110"/>
                  </a:ext>
                </a:extLst>
              </a:tr>
              <a:tr h="5381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Налог на доходы физических лиц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2 664,00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2 670,00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100,23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046692"/>
                  </a:ext>
                </a:extLst>
              </a:tr>
              <a:tr h="5216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Единый сельскохозяйственный налог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71,3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71,2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99,86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4084808"/>
                  </a:ext>
                </a:extLst>
              </a:tr>
              <a:tr h="5381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Налог на имущество физических лиц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1 595,90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1 600,40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100,28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3316680"/>
                  </a:ext>
                </a:extLst>
              </a:tr>
              <a:tr h="31072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Земельный налог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9 299,40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9 337,70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100,41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9590783"/>
                  </a:ext>
                </a:extLst>
              </a:tr>
              <a:tr h="5216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 Доходы от использования</a:t>
                      </a:r>
                    </a:p>
                    <a:p>
                      <a:pPr algn="l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 имущества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24,50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24,50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100,00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126854"/>
                  </a:ext>
                </a:extLst>
              </a:tr>
              <a:tr h="5477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 Прочие неналоговые платежи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111,60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111,40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99,82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20" marR="5020" marT="5020" marB="0" anchor="b"/>
                </a:tc>
                <a:extLst>
                  <a:ext uri="{0D108BD9-81ED-4DB2-BD59-A6C34878D82A}">
                    <a16:rowId xmlns:a16="http://schemas.microsoft.com/office/drawing/2014/main" val="2087561131"/>
                  </a:ext>
                </a:extLst>
              </a:tr>
              <a:tr h="5477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Денежные взыскания (штрафы)</a:t>
                      </a: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154,1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</a:rPr>
                        <a:t>99,42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rtl="0" fontAlgn="b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20" marR="5020" marT="5020" marB="0" anchor="b"/>
                </a:tc>
                <a:extLst>
                  <a:ext uri="{0D108BD9-81ED-4DB2-BD59-A6C34878D82A}">
                    <a16:rowId xmlns:a16="http://schemas.microsoft.com/office/drawing/2014/main" val="4067400545"/>
                  </a:ext>
                </a:extLst>
              </a:tr>
            </a:tbl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350F4560-9280-42F8-87F2-C2AE725316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981533"/>
              </p:ext>
            </p:extLst>
          </p:nvPr>
        </p:nvGraphicFramePr>
        <p:xfrm>
          <a:off x="6023008" y="550417"/>
          <a:ext cx="5561120" cy="2256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6072DC9D-7F93-4E65-84C0-B661DC1E10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6002836"/>
              </p:ext>
            </p:extLst>
          </p:nvPr>
        </p:nvGraphicFramePr>
        <p:xfrm>
          <a:off x="6255945" y="2806576"/>
          <a:ext cx="5936055" cy="4051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63271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647005-5090-41E1-9B60-EAEBF8314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41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Структура доходов бюджета в 2021 году</a:t>
            </a:r>
            <a:endParaRPr lang="ru-RU" sz="3200" dirty="0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7F3B2180-7293-4A5A-8EC3-0920D4A71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12779"/>
              </p:ext>
            </p:extLst>
          </p:nvPr>
        </p:nvGraphicFramePr>
        <p:xfrm>
          <a:off x="838199" y="976544"/>
          <a:ext cx="10649504" cy="51106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40582">
                  <a:extLst>
                    <a:ext uri="{9D8B030D-6E8A-4147-A177-3AD203B41FA5}">
                      <a16:colId xmlns:a16="http://schemas.microsoft.com/office/drawing/2014/main" val="3776024808"/>
                    </a:ext>
                  </a:extLst>
                </a:gridCol>
                <a:gridCol w="1697826">
                  <a:extLst>
                    <a:ext uri="{9D8B030D-6E8A-4147-A177-3AD203B41FA5}">
                      <a16:colId xmlns:a16="http://schemas.microsoft.com/office/drawing/2014/main" val="1592746330"/>
                    </a:ext>
                  </a:extLst>
                </a:gridCol>
                <a:gridCol w="1324677">
                  <a:extLst>
                    <a:ext uri="{9D8B030D-6E8A-4147-A177-3AD203B41FA5}">
                      <a16:colId xmlns:a16="http://schemas.microsoft.com/office/drawing/2014/main" val="3468241948"/>
                    </a:ext>
                  </a:extLst>
                </a:gridCol>
                <a:gridCol w="1268705">
                  <a:extLst>
                    <a:ext uri="{9D8B030D-6E8A-4147-A177-3AD203B41FA5}">
                      <a16:colId xmlns:a16="http://schemas.microsoft.com/office/drawing/2014/main" val="899143543"/>
                    </a:ext>
                  </a:extLst>
                </a:gridCol>
                <a:gridCol w="4617714">
                  <a:extLst>
                    <a:ext uri="{9D8B030D-6E8A-4147-A177-3AD203B41FA5}">
                      <a16:colId xmlns:a16="http://schemas.microsoft.com/office/drawing/2014/main" val="1900567524"/>
                    </a:ext>
                  </a:extLst>
                </a:gridCol>
              </a:tblGrid>
              <a:tr h="5675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Безвозмездные поступления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6780,7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6740,7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</a:rPr>
                        <a:t>99,41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rowSpan="5">
                  <a:txBody>
                    <a:bodyPr/>
                    <a:lstStyle/>
                    <a:p>
                      <a:pPr algn="l" fontAlgn="t"/>
                      <a:r>
                        <a:rPr lang="ru-RU" sz="1800" u="none" strike="noStrike" dirty="0">
                          <a:effectLst/>
                        </a:rPr>
                        <a:t> 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26747966"/>
                  </a:ext>
                </a:extLst>
              </a:tr>
              <a:tr h="10972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Дотации 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3245,7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3245,7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100,00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376610"/>
                  </a:ext>
                </a:extLst>
              </a:tr>
              <a:tr h="1155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Субсидии 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3228,5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3228,5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100,00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611346"/>
                  </a:ext>
                </a:extLst>
              </a:tr>
              <a:tr h="119354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Субвенции 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223,2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223,2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100,00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337086"/>
                  </a:ext>
                </a:extLst>
              </a:tr>
              <a:tr h="109728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Иные межбюджетные трансферты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57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83,3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>
                          <a:solidFill>
                            <a:srgbClr val="002060"/>
                          </a:solidFill>
                          <a:effectLst/>
                        </a:rPr>
                        <a:t>43,3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u="none" strike="noStrike" dirty="0">
                          <a:solidFill>
                            <a:srgbClr val="002060"/>
                          </a:solidFill>
                          <a:effectLst/>
                        </a:rPr>
                        <a:t>51,98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614627"/>
                  </a:ext>
                </a:extLst>
              </a:tr>
            </a:tbl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66E2178F-F696-4CB6-A505-53E41011B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2033462"/>
              </p:ext>
            </p:extLst>
          </p:nvPr>
        </p:nvGraphicFramePr>
        <p:xfrm>
          <a:off x="6880193" y="976544"/>
          <a:ext cx="4607509" cy="511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FEA0613D-F388-434C-861B-DB344892AA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1794205"/>
              </p:ext>
            </p:extLst>
          </p:nvPr>
        </p:nvGraphicFramePr>
        <p:xfrm>
          <a:off x="6880192" y="950421"/>
          <a:ext cx="4607510" cy="5110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6531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27FC4-0F45-4E44-8C33-B0AB36B36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223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Исполнение расходной части бюджета Щетинского сельсовета</a:t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по отраслям за 2021 год </a:t>
            </a:r>
            <a:r>
              <a:rPr lang="ru-RU" sz="2000" b="1" dirty="0">
                <a:solidFill>
                  <a:srgbClr val="002060"/>
                </a:solidFill>
              </a:rPr>
              <a:t>(тысяч рублей)</a:t>
            </a: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0F697C99-5BF3-4274-8F19-E7BD898F62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628583"/>
              </p:ext>
            </p:extLst>
          </p:nvPr>
        </p:nvGraphicFramePr>
        <p:xfrm>
          <a:off x="766808" y="1838254"/>
          <a:ext cx="10658383" cy="40233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996955">
                  <a:extLst>
                    <a:ext uri="{9D8B030D-6E8A-4147-A177-3AD203B41FA5}">
                      <a16:colId xmlns:a16="http://schemas.microsoft.com/office/drawing/2014/main" val="555023165"/>
                    </a:ext>
                  </a:extLst>
                </a:gridCol>
                <a:gridCol w="2325762">
                  <a:extLst>
                    <a:ext uri="{9D8B030D-6E8A-4147-A177-3AD203B41FA5}">
                      <a16:colId xmlns:a16="http://schemas.microsoft.com/office/drawing/2014/main" val="2223139955"/>
                    </a:ext>
                  </a:extLst>
                </a:gridCol>
                <a:gridCol w="2667833">
                  <a:extLst>
                    <a:ext uri="{9D8B030D-6E8A-4147-A177-3AD203B41FA5}">
                      <a16:colId xmlns:a16="http://schemas.microsoft.com/office/drawing/2014/main" val="3310338783"/>
                    </a:ext>
                  </a:extLst>
                </a:gridCol>
                <a:gridCol w="2667833">
                  <a:extLst>
                    <a:ext uri="{9D8B030D-6E8A-4147-A177-3AD203B41FA5}">
                      <a16:colId xmlns:a16="http://schemas.microsoft.com/office/drawing/2014/main" val="3532024570"/>
                    </a:ext>
                  </a:extLst>
                </a:gridCol>
              </a:tblGrid>
              <a:tr h="3954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НАИМЕНОВАНИЕ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УТВЕРЖДЕННЫЙ ПЛАН </a:t>
                      </a:r>
                    </a:p>
                    <a:p>
                      <a:pPr algn="ctr"/>
                      <a:r>
                        <a:rPr lang="ru-RU" sz="1400" dirty="0"/>
                        <a:t>НА 2021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ИСПОЛНЕНО ЗА 2021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% ИСПОЛНЕНИЯ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334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Общегосударственные вопросы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26 942,3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5 786,5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981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Национальная оборона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223,2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223,2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286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Национальная безопасность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357,5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357,2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387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Национальная экономика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103,3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103,2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0458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Жилищно-коммунальное хозяйство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11 254,2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10 844,0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96%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504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Социальная политика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283,9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283,9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164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Физическая культура и спорт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922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ВСЕГО РАСХОДОВ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39 174,4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17 608,0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</a:rPr>
                        <a:t>45%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377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3214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B33B261-EEFE-4AC3-B8F1-15BA14334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2F63FD-0A57-4386-A60E-CC04F5B565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2000"/>
                    </a14:imgEffect>
                    <a14:imgEffect>
                      <a14:colorTemperature colorTemp="8100"/>
                    </a14:imgEffect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1D9D7488-42CA-4589-8981-EBCBB6536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709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Отраслевая структура расходов в 2021 году</a:t>
            </a:r>
          </a:p>
        </p:txBody>
      </p:sp>
      <mc:AlternateContent xmlns:mc="http://schemas.openxmlformats.org/markup-compatibility/2006">
        <mc:Choice xmlns:cx1="http://schemas.microsoft.com/office/drawing/2015/9/8/chartex" Requires="cx1">
          <p:graphicFrame>
            <p:nvGraphicFramePr>
              <p:cNvPr id="10" name="Диаграмма 9">
                <a:extLst>
                  <a:ext uri="{FF2B5EF4-FFF2-40B4-BE49-F238E27FC236}">
                    <a16:creationId xmlns:a16="http://schemas.microsoft.com/office/drawing/2014/main" id="{02008CEF-9A08-4868-B567-0D5EB6E9970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025851215"/>
                  </p:ext>
                </p:extLst>
              </p:nvPr>
            </p:nvGraphicFramePr>
            <p:xfrm>
              <a:off x="680344" y="1222218"/>
              <a:ext cx="10601607" cy="5196689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"/>
              </a:graphicData>
            </a:graphic>
          </p:graphicFrame>
        </mc:Choice>
        <mc:Fallback>
          <p:pic>
            <p:nvPicPr>
              <p:cNvPr id="10" name="Диаграмма 9">
                <a:extLst>
                  <a:ext uri="{FF2B5EF4-FFF2-40B4-BE49-F238E27FC236}">
                    <a16:creationId xmlns:a16="http://schemas.microsoft.com/office/drawing/2014/main" id="{02008CEF-9A08-4868-B567-0D5EB6E9970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0344" y="1222218"/>
                <a:ext cx="10601607" cy="519668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91210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1BC1FD07-8BCD-4F36-8AA5-84C7D2764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1193D4-3E85-4873-B6F1-36221AEA1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5467" y="365126"/>
            <a:ext cx="12462934" cy="5107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Исполнение расходов бюджета в рамках муниципальных программ</a:t>
            </a:r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622BC144-B8DC-43D6-A398-0183364C1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566959"/>
              </p:ext>
            </p:extLst>
          </p:nvPr>
        </p:nvGraphicFramePr>
        <p:xfrm>
          <a:off x="1761423" y="1097280"/>
          <a:ext cx="9134375" cy="572399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6359736">
                  <a:extLst>
                    <a:ext uri="{9D8B030D-6E8A-4147-A177-3AD203B41FA5}">
                      <a16:colId xmlns:a16="http://schemas.microsoft.com/office/drawing/2014/main" val="2909237239"/>
                    </a:ext>
                  </a:extLst>
                </a:gridCol>
                <a:gridCol w="1516039">
                  <a:extLst>
                    <a:ext uri="{9D8B030D-6E8A-4147-A177-3AD203B41FA5}">
                      <a16:colId xmlns:a16="http://schemas.microsoft.com/office/drawing/2014/main" val="366553792"/>
                    </a:ext>
                  </a:extLst>
                </a:gridCol>
                <a:gridCol w="1258600">
                  <a:extLst>
                    <a:ext uri="{9D8B030D-6E8A-4147-A177-3AD203B41FA5}">
                      <a16:colId xmlns:a16="http://schemas.microsoft.com/office/drawing/2014/main" val="1745099466"/>
                    </a:ext>
                  </a:extLst>
                </a:gridCol>
              </a:tblGrid>
              <a:tr h="8534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1" marR="5741" marT="5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</a:rPr>
                        <a:t>Утвержденные бюджетные назначения </a:t>
                      </a:r>
                    </a:p>
                    <a:p>
                      <a:pPr algn="ctr" fontAlgn="ctr"/>
                      <a:r>
                        <a:rPr lang="ru-RU" sz="1400" b="0" u="none" strike="noStrike" dirty="0">
                          <a:effectLst/>
                        </a:rPr>
                        <a:t>на 2021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1" marR="5741" marT="57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>
                          <a:effectLst/>
                        </a:rPr>
                        <a:t>Исполнено в 2021 году</a:t>
                      </a:r>
                      <a:endParaRPr lang="ru-RU" sz="1400" b="0" i="0" u="none" strike="noStrike" dirty="0">
                        <a:solidFill>
                          <a:srgbClr val="0D0D0D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41" marR="5741" marT="5741" marB="0" anchor="ctr"/>
                </a:tc>
                <a:extLst>
                  <a:ext uri="{0D108BD9-81ED-4DB2-BD59-A6C34878D82A}">
                    <a16:rowId xmlns:a16="http://schemas.microsoft.com/office/drawing/2014/main" val="429047040"/>
                  </a:ext>
                </a:extLst>
              </a:tr>
              <a:tr h="607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«Управление муниципальным имуществом и земельными ресурсами Щетинского сельсовета Курского района Курской области»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89 000,00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89 000,00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5505491"/>
                  </a:ext>
                </a:extLst>
              </a:tr>
              <a:tr h="607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«Профилактика правонарушений» в муниципальном образовании «Щетинский сельсовет» Курского района Курской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2 000,00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49363154"/>
                  </a:ext>
                </a:extLst>
              </a:tr>
              <a:tr h="8075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«Защита населения и территории от чрезвычайных ситуаций, обеспечение пожарной безопасности и безопасности людей на водных объектах в Щетинском сельсовете Курского района Курской области»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357 500,00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357 230,00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1907989"/>
                  </a:ext>
                </a:extLst>
              </a:tr>
              <a:tr h="607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"Энергосбережение и повышение энергетической эффективности в Щетинском сельсовете Курского района Курской области"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60 000,00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59 899,00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19071960"/>
                  </a:ext>
                </a:extLst>
              </a:tr>
              <a:tr h="5544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«Обеспечение доступным и комфортным жильем и коммунальными услугами граждан в Щетинском сельсовете Курского района Курской области»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8 284 561,00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7 875 075,00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22486240"/>
                  </a:ext>
                </a:extLst>
              </a:tr>
              <a:tr h="607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«Формирование современной городской среды» на территории муниципального образования «Щетинский сельсовет» Курского района Курской области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2 932 663,00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2 932 663,00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51429760"/>
                  </a:ext>
                </a:extLst>
              </a:tr>
              <a:tr h="2625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«Социальная поддержка граждан»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283 902,00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283 902,00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3126112"/>
                  </a:ext>
                </a:extLst>
              </a:tr>
              <a:tr h="8075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Муниципальная программа «Повышение эффективности работы с молодежью, организация отдыха и оздоровления детей, молодежи, развитие физической культуры и спорта в Щетинском сельсовете Курского района Курской области»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10 000,00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10 000,00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4845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63663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852</Words>
  <Application>Microsoft Office PowerPoint</Application>
  <PresentationFormat>Широкоэкранный</PresentationFormat>
  <Paragraphs>268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Corbel</vt:lpstr>
      <vt:lpstr>Times New Roman</vt:lpstr>
      <vt:lpstr>Тема Office</vt:lpstr>
      <vt:lpstr>БЮДЖЕТ ДЛЯ ГРАЖДАН</vt:lpstr>
      <vt:lpstr>Уважаемые жители  МО «Щетинский сельсовет»!</vt:lpstr>
      <vt:lpstr> Основные показатели исполнения бюджета Щетинского сельсовета за 2021 год </vt:lpstr>
      <vt:lpstr>Показатели исполнения доходов Щетинского сельсовета за 2021 год</vt:lpstr>
      <vt:lpstr>Структура доходов бюджета в 2021 году</vt:lpstr>
      <vt:lpstr>Структура доходов бюджета в 2021 году</vt:lpstr>
      <vt:lpstr>Исполнение расходной части бюджета Щетинского сельсовета  по отраслям за 2021 год (тысяч рублей)</vt:lpstr>
      <vt:lpstr>Отраслевая структура расходов в 2021 году</vt:lpstr>
      <vt:lpstr>Исполнение расходов бюджета в рамках муниципальных программ</vt:lpstr>
      <vt:lpstr>Структура расходов бюджета в рамках муниципальных программ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Шахова</dc:creator>
  <cp:lastModifiedBy>Шахова</cp:lastModifiedBy>
  <cp:revision>62</cp:revision>
  <dcterms:created xsi:type="dcterms:W3CDTF">2021-05-12T11:15:37Z</dcterms:created>
  <dcterms:modified xsi:type="dcterms:W3CDTF">2022-03-01T11:30:01Z</dcterms:modified>
</cp:coreProperties>
</file>